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9CE460C" w14:textId="077C3C18" w:rsidR="00AA79F3" w:rsidRPr="007C4F08" w:rsidRDefault="00091636" w:rsidP="0093644A">
      <w:pPr>
        <w:pStyle w:val="Title"/>
        <w:jc w:val="center"/>
      </w:pPr>
      <w:sdt>
        <w:sdtPr>
          <w:alias w:val="Title"/>
          <w:tag w:val=""/>
          <w:id w:val="1960826847"/>
          <w:placeholder>
            <w:docPart w:val="7A8D457499A043A886AD5923AC85325C"/>
          </w:placeholder>
          <w:dataBinding w:prefixMappings="xmlns:ns0='http://purl.org/dc/elements/1.1/' xmlns:ns1='http://schemas.openxmlformats.org/package/2006/metadata/core-properties' " w:xpath="/ns1:coreProperties[1]/ns0:title[1]" w:storeItemID="{6C3C8BC8-F283-45AE-878A-BAB7291924A1}"/>
          <w:text/>
        </w:sdtPr>
        <w:sdtEndPr/>
        <w:sdtContent>
          <w:r w:rsidR="00161131">
            <w:t>JD &amp; PS</w:t>
          </w:r>
        </w:sdtContent>
      </w:sdt>
    </w:p>
    <w:p w14:paraId="2E845BA4" w14:textId="7B6CB299" w:rsidR="005D2F42" w:rsidRPr="005D2F42" w:rsidRDefault="00176F21" w:rsidP="005D2F42">
      <w:pPr>
        <w:pStyle w:val="Heading1"/>
        <w:jc w:val="center"/>
      </w:pPr>
      <w:r>
        <w:t>Job Description</w:t>
      </w:r>
      <w:r w:rsidR="005D2F42">
        <w:t xml:space="preserve"> &amp; Person Specification</w:t>
      </w:r>
    </w:p>
    <w:p w14:paraId="3995BE7F" w14:textId="49F7968F" w:rsidR="00CC4CE1" w:rsidRDefault="00CC4CE1" w:rsidP="001D5881"/>
    <w:p w14:paraId="3A57CF88" w14:textId="55C1573E" w:rsidR="00176F21" w:rsidRDefault="00176F21" w:rsidP="001D5881"/>
    <w:tbl>
      <w:tblPr>
        <w:tblStyle w:val="TableGrid"/>
        <w:tblW w:w="9304" w:type="dxa"/>
        <w:tblLayout w:type="fixed"/>
        <w:tblLook w:val="0020" w:firstRow="1" w:lastRow="0" w:firstColumn="0" w:lastColumn="0" w:noHBand="0" w:noVBand="0"/>
      </w:tblPr>
      <w:tblGrid>
        <w:gridCol w:w="2671"/>
        <w:gridCol w:w="6633"/>
      </w:tblGrid>
      <w:tr w:rsidR="00176F21" w:rsidRPr="00DE65BD" w14:paraId="1742C5DA" w14:textId="77777777" w:rsidTr="000753B7">
        <w:tc>
          <w:tcPr>
            <w:tcW w:w="2671" w:type="dxa"/>
          </w:tcPr>
          <w:p w14:paraId="4AD9C1D2" w14:textId="77777777" w:rsidR="00176F21" w:rsidRPr="00DE65BD" w:rsidRDefault="00176F21" w:rsidP="000C4BD3">
            <w:pPr>
              <w:widowControl w:val="0"/>
              <w:tabs>
                <w:tab w:val="left" w:pos="-1440"/>
              </w:tabs>
              <w:spacing w:before="120" w:after="120"/>
              <w:jc w:val="both"/>
              <w:rPr>
                <w:rFonts w:eastAsia="Times New Roman"/>
                <w:b/>
                <w:snapToGrid w:val="0"/>
                <w:szCs w:val="20"/>
                <w:lang w:eastAsia="en-US"/>
              </w:rPr>
            </w:pPr>
            <w:r w:rsidRPr="00DE65BD">
              <w:rPr>
                <w:rFonts w:eastAsia="Times New Roman"/>
                <w:b/>
                <w:snapToGrid w:val="0"/>
                <w:szCs w:val="20"/>
                <w:lang w:eastAsia="en-US"/>
              </w:rPr>
              <w:t>JOB TITLE:</w:t>
            </w:r>
          </w:p>
        </w:tc>
        <w:tc>
          <w:tcPr>
            <w:tcW w:w="6633" w:type="dxa"/>
          </w:tcPr>
          <w:p w14:paraId="1EED78DF" w14:textId="7B9F4E76" w:rsidR="00176F21" w:rsidRPr="00DE65BD" w:rsidRDefault="00233359" w:rsidP="000C4BD3">
            <w:pPr>
              <w:widowControl w:val="0"/>
              <w:tabs>
                <w:tab w:val="left" w:pos="-1440"/>
              </w:tabs>
              <w:spacing w:before="120" w:after="120"/>
              <w:jc w:val="both"/>
              <w:rPr>
                <w:rFonts w:eastAsia="Times New Roman"/>
                <w:b/>
                <w:snapToGrid w:val="0"/>
                <w:szCs w:val="20"/>
                <w:lang w:eastAsia="en-US"/>
              </w:rPr>
            </w:pPr>
            <w:r w:rsidRPr="00233359">
              <w:rPr>
                <w:rFonts w:eastAsia="Times New Roman"/>
                <w:b/>
                <w:snapToGrid w:val="0"/>
                <w:szCs w:val="20"/>
                <w:lang w:eastAsia="en-US"/>
              </w:rPr>
              <w:t>Service Charge Specialist</w:t>
            </w:r>
          </w:p>
        </w:tc>
      </w:tr>
      <w:tr w:rsidR="00176F21" w:rsidRPr="00DE65BD" w14:paraId="522FADC2" w14:textId="77777777" w:rsidTr="000753B7">
        <w:tc>
          <w:tcPr>
            <w:tcW w:w="2671" w:type="dxa"/>
          </w:tcPr>
          <w:p w14:paraId="77ACF091" w14:textId="77777777" w:rsidR="00176F21" w:rsidRPr="00DE65BD" w:rsidRDefault="00176F21" w:rsidP="000C4BD3">
            <w:pPr>
              <w:widowControl w:val="0"/>
              <w:tabs>
                <w:tab w:val="left" w:pos="-1440"/>
              </w:tabs>
              <w:spacing w:before="120" w:after="120"/>
              <w:jc w:val="both"/>
              <w:rPr>
                <w:rFonts w:eastAsia="Times New Roman"/>
                <w:b/>
                <w:snapToGrid w:val="0"/>
                <w:szCs w:val="20"/>
                <w:lang w:eastAsia="en-US"/>
              </w:rPr>
            </w:pPr>
            <w:r w:rsidRPr="00DE65BD">
              <w:rPr>
                <w:rFonts w:eastAsia="Times New Roman"/>
                <w:b/>
                <w:snapToGrid w:val="0"/>
                <w:szCs w:val="20"/>
                <w:lang w:eastAsia="en-US"/>
              </w:rPr>
              <w:t>GRADE:</w:t>
            </w:r>
          </w:p>
        </w:tc>
        <w:tc>
          <w:tcPr>
            <w:tcW w:w="6633" w:type="dxa"/>
          </w:tcPr>
          <w:p w14:paraId="4095E99B" w14:textId="29920A51" w:rsidR="00176F21" w:rsidRPr="001643D9" w:rsidRDefault="00233359" w:rsidP="000C4BD3">
            <w:pPr>
              <w:widowControl w:val="0"/>
              <w:tabs>
                <w:tab w:val="left" w:pos="-1440"/>
              </w:tabs>
              <w:spacing w:before="120" w:after="120"/>
              <w:ind w:left="-18"/>
              <w:jc w:val="both"/>
              <w:rPr>
                <w:rFonts w:ascii="Times New Roman" w:eastAsia="Times New Roman" w:hAnsi="Times New Roman" w:cs="Times New Roman"/>
                <w:b/>
                <w:bCs/>
                <w:snapToGrid w:val="0"/>
                <w:szCs w:val="20"/>
                <w:lang w:eastAsia="en-US"/>
              </w:rPr>
            </w:pPr>
            <w:r w:rsidRPr="001643D9">
              <w:rPr>
                <w:rFonts w:ascii="Times New Roman" w:eastAsia="Times New Roman" w:hAnsi="Times New Roman" w:cs="Times New Roman"/>
                <w:b/>
                <w:bCs/>
                <w:snapToGrid w:val="0"/>
                <w:szCs w:val="20"/>
                <w:lang w:eastAsia="en-US"/>
              </w:rPr>
              <w:t>I</w:t>
            </w:r>
          </w:p>
        </w:tc>
      </w:tr>
      <w:tr w:rsidR="00176F21" w:rsidRPr="00DE65BD" w14:paraId="26C3EA86" w14:textId="77777777" w:rsidTr="000753B7">
        <w:tc>
          <w:tcPr>
            <w:tcW w:w="2671" w:type="dxa"/>
          </w:tcPr>
          <w:p w14:paraId="0A29CC23" w14:textId="77777777" w:rsidR="00176F21" w:rsidRPr="00D6272E" w:rsidRDefault="00176F21" w:rsidP="000C4BD3">
            <w:pPr>
              <w:widowControl w:val="0"/>
              <w:tabs>
                <w:tab w:val="left" w:pos="-1440"/>
              </w:tabs>
              <w:spacing w:before="120" w:after="120"/>
              <w:jc w:val="both"/>
              <w:rPr>
                <w:rFonts w:eastAsia="Times New Roman"/>
                <w:b/>
                <w:snapToGrid w:val="0"/>
                <w:szCs w:val="20"/>
                <w:lang w:eastAsia="en-US"/>
              </w:rPr>
            </w:pPr>
            <w:r w:rsidRPr="00D6272E">
              <w:rPr>
                <w:rFonts w:eastAsia="Times New Roman"/>
                <w:b/>
                <w:snapToGrid w:val="0"/>
                <w:szCs w:val="20"/>
                <w:lang w:eastAsia="en-US"/>
              </w:rPr>
              <w:t>POST NUMBER:</w:t>
            </w:r>
          </w:p>
        </w:tc>
        <w:tc>
          <w:tcPr>
            <w:tcW w:w="6633" w:type="dxa"/>
          </w:tcPr>
          <w:p w14:paraId="00891A55" w14:textId="746893A8" w:rsidR="00176F21" w:rsidRPr="00D6272E" w:rsidRDefault="00176F21" w:rsidP="000C4BD3">
            <w:pPr>
              <w:widowControl w:val="0"/>
              <w:tabs>
                <w:tab w:val="left" w:pos="-1440"/>
              </w:tabs>
              <w:spacing w:before="120" w:after="120"/>
              <w:ind w:left="-18"/>
              <w:jc w:val="both"/>
              <w:rPr>
                <w:rFonts w:eastAsia="Times New Roman"/>
                <w:b/>
                <w:bCs/>
                <w:snapToGrid w:val="0"/>
                <w:szCs w:val="20"/>
                <w:lang w:eastAsia="en-US"/>
              </w:rPr>
            </w:pPr>
          </w:p>
        </w:tc>
      </w:tr>
      <w:tr w:rsidR="00176F21" w:rsidRPr="00DE65BD" w14:paraId="5F102197" w14:textId="77777777" w:rsidTr="000753B7">
        <w:tc>
          <w:tcPr>
            <w:tcW w:w="2671" w:type="dxa"/>
          </w:tcPr>
          <w:p w14:paraId="4508E0A3" w14:textId="77777777" w:rsidR="00176F21" w:rsidRPr="00DE65BD" w:rsidRDefault="00176F21" w:rsidP="000C4BD3">
            <w:pPr>
              <w:widowControl w:val="0"/>
              <w:tabs>
                <w:tab w:val="left" w:pos="-1440"/>
              </w:tabs>
              <w:spacing w:before="120" w:after="120"/>
              <w:jc w:val="both"/>
              <w:rPr>
                <w:rFonts w:eastAsia="Times New Roman"/>
                <w:b/>
                <w:snapToGrid w:val="0"/>
                <w:szCs w:val="20"/>
                <w:lang w:eastAsia="en-US"/>
              </w:rPr>
            </w:pPr>
            <w:r>
              <w:rPr>
                <w:rFonts w:eastAsia="Times New Roman"/>
                <w:b/>
                <w:snapToGrid w:val="0"/>
                <w:szCs w:val="20"/>
                <w:lang w:eastAsia="en-US"/>
              </w:rPr>
              <w:t>DIRECTORATE:</w:t>
            </w:r>
          </w:p>
        </w:tc>
        <w:tc>
          <w:tcPr>
            <w:tcW w:w="6633" w:type="dxa"/>
          </w:tcPr>
          <w:p w14:paraId="009E96E9" w14:textId="1CAEDE30" w:rsidR="00176F21" w:rsidRPr="00D6272E" w:rsidRDefault="0030265B" w:rsidP="001065F2">
            <w:pPr>
              <w:widowControl w:val="0"/>
              <w:tabs>
                <w:tab w:val="left" w:pos="-1440"/>
                <w:tab w:val="left" w:pos="1150"/>
              </w:tabs>
              <w:spacing w:before="120" w:after="120"/>
              <w:ind w:left="-18"/>
              <w:jc w:val="both"/>
              <w:rPr>
                <w:rFonts w:eastAsia="Times New Roman"/>
                <w:b/>
                <w:bCs/>
                <w:snapToGrid w:val="0"/>
                <w:szCs w:val="20"/>
                <w:lang w:eastAsia="en-US"/>
              </w:rPr>
            </w:pPr>
            <w:r>
              <w:rPr>
                <w:rFonts w:eastAsia="Times New Roman"/>
                <w:b/>
                <w:bCs/>
                <w:snapToGrid w:val="0"/>
                <w:szCs w:val="20"/>
                <w:lang w:eastAsia="en-US"/>
              </w:rPr>
              <w:t>Resources (Finance Division)</w:t>
            </w:r>
          </w:p>
        </w:tc>
      </w:tr>
      <w:tr w:rsidR="00696861" w:rsidRPr="00DE65BD" w14:paraId="1C971315" w14:textId="77777777" w:rsidTr="000753B7">
        <w:tc>
          <w:tcPr>
            <w:tcW w:w="2671" w:type="dxa"/>
          </w:tcPr>
          <w:p w14:paraId="516172C3" w14:textId="44AA0C9E" w:rsidR="00696861" w:rsidRDefault="00696861" w:rsidP="000C4BD3">
            <w:pPr>
              <w:widowControl w:val="0"/>
              <w:tabs>
                <w:tab w:val="left" w:pos="-1440"/>
              </w:tabs>
              <w:spacing w:before="120" w:after="120"/>
              <w:jc w:val="both"/>
              <w:rPr>
                <w:rFonts w:eastAsia="Times New Roman"/>
                <w:b/>
                <w:snapToGrid w:val="0"/>
                <w:szCs w:val="20"/>
                <w:lang w:eastAsia="en-US"/>
              </w:rPr>
            </w:pPr>
            <w:r>
              <w:rPr>
                <w:rFonts w:eastAsia="Times New Roman"/>
                <w:b/>
                <w:snapToGrid w:val="0"/>
                <w:szCs w:val="20"/>
                <w:lang w:eastAsia="en-US"/>
              </w:rPr>
              <w:t>SERVICE:</w:t>
            </w:r>
          </w:p>
        </w:tc>
        <w:tc>
          <w:tcPr>
            <w:tcW w:w="6633" w:type="dxa"/>
          </w:tcPr>
          <w:p w14:paraId="227C7B68" w14:textId="7751BF7E" w:rsidR="00696861" w:rsidRDefault="006433F3" w:rsidP="006E17FE">
            <w:pPr>
              <w:widowControl w:val="0"/>
              <w:tabs>
                <w:tab w:val="left" w:pos="-1440"/>
              </w:tabs>
              <w:spacing w:before="120" w:after="120"/>
              <w:jc w:val="both"/>
              <w:rPr>
                <w:rFonts w:eastAsia="Times New Roman"/>
                <w:b/>
                <w:bCs/>
                <w:snapToGrid w:val="0"/>
                <w:szCs w:val="20"/>
                <w:lang w:eastAsia="en-US"/>
              </w:rPr>
            </w:pPr>
            <w:r>
              <w:rPr>
                <w:rFonts w:eastAsia="Times New Roman"/>
                <w:b/>
                <w:bCs/>
                <w:snapToGrid w:val="0"/>
                <w:szCs w:val="20"/>
                <w:lang w:eastAsia="en-US"/>
              </w:rPr>
              <w:t>Service Charge Team</w:t>
            </w:r>
          </w:p>
        </w:tc>
      </w:tr>
      <w:tr w:rsidR="00176F21" w:rsidRPr="00DE65BD" w14:paraId="5B7DAB38" w14:textId="77777777" w:rsidTr="000753B7">
        <w:tc>
          <w:tcPr>
            <w:tcW w:w="2671" w:type="dxa"/>
          </w:tcPr>
          <w:p w14:paraId="08E5797F" w14:textId="5674E108" w:rsidR="00176F21" w:rsidRPr="00DE65BD" w:rsidRDefault="00176F21" w:rsidP="000C4BD3">
            <w:pPr>
              <w:widowControl w:val="0"/>
              <w:tabs>
                <w:tab w:val="left" w:pos="-1440"/>
              </w:tabs>
              <w:spacing w:before="120" w:after="120"/>
              <w:jc w:val="both"/>
              <w:rPr>
                <w:rFonts w:eastAsia="Times New Roman"/>
                <w:b/>
                <w:snapToGrid w:val="0"/>
                <w:szCs w:val="20"/>
                <w:lang w:eastAsia="en-US"/>
              </w:rPr>
            </w:pPr>
            <w:r w:rsidRPr="00DE65BD">
              <w:rPr>
                <w:rFonts w:eastAsia="Times New Roman"/>
                <w:b/>
                <w:snapToGrid w:val="0"/>
                <w:szCs w:val="20"/>
                <w:lang w:eastAsia="en-US"/>
              </w:rPr>
              <w:t>RESPONSIBLE TO</w:t>
            </w:r>
            <w:r w:rsidRPr="00DE65BD">
              <w:rPr>
                <w:rFonts w:eastAsia="Times New Roman"/>
                <w:snapToGrid w:val="0"/>
                <w:szCs w:val="20"/>
                <w:lang w:eastAsia="en-US"/>
              </w:rPr>
              <w:tab/>
            </w:r>
            <w:r w:rsidR="0010670B">
              <w:rPr>
                <w:rFonts w:eastAsia="Times New Roman"/>
                <w:snapToGrid w:val="0"/>
                <w:szCs w:val="20"/>
                <w:lang w:eastAsia="en-US"/>
              </w:rPr>
              <w:t>:</w:t>
            </w:r>
          </w:p>
        </w:tc>
        <w:tc>
          <w:tcPr>
            <w:tcW w:w="6633" w:type="dxa"/>
          </w:tcPr>
          <w:p w14:paraId="6672C1B2" w14:textId="7A10D24B" w:rsidR="00176F21" w:rsidRPr="00D6272E" w:rsidRDefault="00815C9E" w:rsidP="000C4BD3">
            <w:pPr>
              <w:widowControl w:val="0"/>
              <w:tabs>
                <w:tab w:val="left" w:pos="-1440"/>
              </w:tabs>
              <w:spacing w:before="120" w:after="120"/>
              <w:ind w:left="-18"/>
              <w:jc w:val="both"/>
              <w:rPr>
                <w:rFonts w:eastAsia="Times New Roman"/>
                <w:b/>
                <w:bCs/>
                <w:snapToGrid w:val="0"/>
                <w:szCs w:val="20"/>
                <w:lang w:eastAsia="en-US"/>
              </w:rPr>
            </w:pPr>
            <w:r w:rsidRPr="00815C9E">
              <w:rPr>
                <w:rFonts w:eastAsia="Times New Roman"/>
                <w:b/>
                <w:bCs/>
                <w:snapToGrid w:val="0"/>
                <w:szCs w:val="20"/>
                <w:lang w:eastAsia="en-US"/>
              </w:rPr>
              <w:t>Service Charge Team Leader</w:t>
            </w:r>
          </w:p>
        </w:tc>
      </w:tr>
      <w:tr w:rsidR="00176F21" w:rsidRPr="00DE65BD" w14:paraId="52065905" w14:textId="77777777" w:rsidTr="000753B7">
        <w:tc>
          <w:tcPr>
            <w:tcW w:w="2671" w:type="dxa"/>
          </w:tcPr>
          <w:p w14:paraId="7F1E7036" w14:textId="1E5FA620" w:rsidR="00176F21" w:rsidRPr="00DE65BD" w:rsidRDefault="0010670B" w:rsidP="000C4BD3">
            <w:pPr>
              <w:widowControl w:val="0"/>
              <w:tabs>
                <w:tab w:val="left" w:pos="-1440"/>
              </w:tabs>
              <w:spacing w:before="120" w:after="120"/>
              <w:jc w:val="both"/>
              <w:rPr>
                <w:rFonts w:eastAsia="Times New Roman"/>
                <w:b/>
                <w:snapToGrid w:val="0"/>
                <w:szCs w:val="20"/>
                <w:lang w:eastAsia="en-US"/>
              </w:rPr>
            </w:pPr>
            <w:r>
              <w:rPr>
                <w:rFonts w:eastAsia="Times New Roman"/>
                <w:b/>
                <w:snapToGrid w:val="0"/>
                <w:szCs w:val="20"/>
                <w:lang w:eastAsia="en-US"/>
              </w:rPr>
              <w:t>RESPONSIBLE FOR:</w:t>
            </w:r>
          </w:p>
        </w:tc>
        <w:tc>
          <w:tcPr>
            <w:tcW w:w="6633" w:type="dxa"/>
          </w:tcPr>
          <w:p w14:paraId="6A657A01" w14:textId="5236B9BB" w:rsidR="00176F21" w:rsidRPr="00696861" w:rsidRDefault="005B4CE6" w:rsidP="00696861">
            <w:pPr>
              <w:spacing w:before="14" w:line="276" w:lineRule="auto"/>
              <w:rPr>
                <w:iCs/>
                <w:color w:val="000000" w:themeColor="text1"/>
              </w:rPr>
            </w:pPr>
            <w:r>
              <w:rPr>
                <w:iCs/>
                <w:color w:val="000000" w:themeColor="text1"/>
              </w:rPr>
              <w:t>N/A</w:t>
            </w:r>
          </w:p>
        </w:tc>
      </w:tr>
      <w:tr w:rsidR="00176F21" w:rsidRPr="00DE65BD" w14:paraId="27B1BFE1" w14:textId="77777777" w:rsidTr="000753B7">
        <w:tc>
          <w:tcPr>
            <w:tcW w:w="2671" w:type="dxa"/>
          </w:tcPr>
          <w:p w14:paraId="5891FACB" w14:textId="77777777" w:rsidR="00176F21" w:rsidRDefault="00176F21" w:rsidP="000C4BD3">
            <w:pPr>
              <w:widowControl w:val="0"/>
              <w:tabs>
                <w:tab w:val="left" w:pos="-1440"/>
              </w:tabs>
              <w:spacing w:before="120" w:after="120"/>
              <w:jc w:val="both"/>
              <w:rPr>
                <w:rFonts w:eastAsia="Times New Roman"/>
                <w:b/>
                <w:snapToGrid w:val="0"/>
                <w:color w:val="FF0000"/>
                <w:szCs w:val="20"/>
                <w:lang w:eastAsia="en-US"/>
              </w:rPr>
            </w:pPr>
          </w:p>
          <w:p w14:paraId="734F1FC0" w14:textId="77777777" w:rsidR="00176F21" w:rsidRDefault="00176F21" w:rsidP="000C4BD3">
            <w:pPr>
              <w:widowControl w:val="0"/>
              <w:tabs>
                <w:tab w:val="left" w:pos="-1440"/>
              </w:tabs>
              <w:spacing w:before="120" w:after="120"/>
              <w:jc w:val="both"/>
              <w:rPr>
                <w:rFonts w:eastAsia="Times New Roman"/>
                <w:b/>
                <w:snapToGrid w:val="0"/>
                <w:color w:val="FF0000"/>
                <w:szCs w:val="20"/>
                <w:lang w:eastAsia="en-US"/>
              </w:rPr>
            </w:pPr>
          </w:p>
          <w:p w14:paraId="3D81F911" w14:textId="77777777" w:rsidR="00176F21" w:rsidRPr="00DE65BD" w:rsidRDefault="00176F21" w:rsidP="000C4BD3">
            <w:pPr>
              <w:widowControl w:val="0"/>
              <w:tabs>
                <w:tab w:val="left" w:pos="-1440"/>
              </w:tabs>
              <w:spacing w:before="120" w:after="120"/>
              <w:jc w:val="both"/>
              <w:rPr>
                <w:rFonts w:eastAsia="Times New Roman"/>
                <w:b/>
                <w:snapToGrid w:val="0"/>
                <w:color w:val="FF0000"/>
                <w:szCs w:val="20"/>
                <w:lang w:eastAsia="en-US"/>
              </w:rPr>
            </w:pPr>
          </w:p>
        </w:tc>
        <w:tc>
          <w:tcPr>
            <w:tcW w:w="6633" w:type="dxa"/>
          </w:tcPr>
          <w:p w14:paraId="052E447B" w14:textId="77777777" w:rsidR="006433F3" w:rsidRDefault="007F6927" w:rsidP="006433F3">
            <w:pPr>
              <w:widowControl w:val="0"/>
              <w:tabs>
                <w:tab w:val="left" w:pos="-1440"/>
              </w:tabs>
              <w:spacing w:before="120" w:after="120"/>
              <w:jc w:val="both"/>
              <w:rPr>
                <w:rFonts w:eastAsia="Times New Roman"/>
                <w:b/>
                <w:bCs/>
                <w:snapToGrid w:val="0"/>
                <w:lang w:eastAsia="en-US"/>
              </w:rPr>
            </w:pPr>
            <w:r w:rsidRPr="0093406E">
              <w:rPr>
                <w:rFonts w:eastAsia="Times New Roman"/>
                <w:b/>
                <w:bCs/>
                <w:snapToGrid w:val="0"/>
                <w:lang w:eastAsia="en-US"/>
              </w:rPr>
              <w:t xml:space="preserve">DBS </w:t>
            </w:r>
            <w:r>
              <w:rPr>
                <w:rFonts w:eastAsia="Times New Roman"/>
                <w:b/>
                <w:bCs/>
                <w:snapToGrid w:val="0"/>
                <w:lang w:eastAsia="en-US"/>
              </w:rPr>
              <w:t>Basic</w:t>
            </w:r>
            <w:r w:rsidR="006433F3">
              <w:rPr>
                <w:rFonts w:eastAsia="Times New Roman"/>
                <w:b/>
                <w:bCs/>
                <w:snapToGrid w:val="0"/>
                <w:lang w:eastAsia="en-US"/>
              </w:rPr>
              <w:t xml:space="preserve"> </w:t>
            </w:r>
            <w:r>
              <w:rPr>
                <w:rFonts w:eastAsia="Times New Roman"/>
                <w:b/>
                <w:bCs/>
                <w:snapToGrid w:val="0"/>
                <w:lang w:eastAsia="en-US"/>
              </w:rPr>
              <w:t xml:space="preserve">not required </w:t>
            </w:r>
          </w:p>
          <w:p w14:paraId="24E60746" w14:textId="473AB2AB" w:rsidR="00176F21" w:rsidRPr="00176F21" w:rsidRDefault="007F6927" w:rsidP="006433F3">
            <w:pPr>
              <w:widowControl w:val="0"/>
              <w:tabs>
                <w:tab w:val="left" w:pos="-1440"/>
              </w:tabs>
              <w:spacing w:before="120" w:after="120"/>
              <w:jc w:val="both"/>
              <w:rPr>
                <w:rFonts w:eastAsia="Times New Roman"/>
                <w:snapToGrid w:val="0"/>
                <w:lang w:eastAsia="en-US"/>
              </w:rPr>
            </w:pPr>
            <w:r w:rsidRPr="0093406E">
              <w:rPr>
                <w:rFonts w:eastAsia="Times New Roman"/>
                <w:b/>
                <w:bCs/>
                <w:snapToGrid w:val="0"/>
                <w:lang w:eastAsia="en-US"/>
              </w:rPr>
              <w:t xml:space="preserve">This post </w:t>
            </w:r>
            <w:r>
              <w:rPr>
                <w:rFonts w:eastAsia="Times New Roman"/>
                <w:b/>
                <w:bCs/>
                <w:snapToGrid w:val="0"/>
                <w:lang w:eastAsia="en-US"/>
              </w:rPr>
              <w:t xml:space="preserve">is not </w:t>
            </w:r>
            <w:r w:rsidRPr="0093406E">
              <w:rPr>
                <w:rFonts w:eastAsia="Times New Roman"/>
                <w:b/>
                <w:bCs/>
                <w:snapToGrid w:val="0"/>
                <w:lang w:eastAsia="en-US"/>
              </w:rPr>
              <w:t>politically restricted</w:t>
            </w:r>
            <w:r w:rsidRPr="00781157">
              <w:rPr>
                <w:rFonts w:eastAsia="Times New Roman"/>
                <w:snapToGrid w:val="0"/>
                <w:lang w:eastAsia="en-US"/>
              </w:rPr>
              <w:t xml:space="preserve"> </w:t>
            </w:r>
          </w:p>
        </w:tc>
      </w:tr>
      <w:tr w:rsidR="00176F21" w:rsidRPr="00DE65BD" w14:paraId="524144B1" w14:textId="77777777" w:rsidTr="000753B7">
        <w:tc>
          <w:tcPr>
            <w:tcW w:w="2671" w:type="dxa"/>
          </w:tcPr>
          <w:p w14:paraId="691ADE19" w14:textId="77777777" w:rsidR="00176F21" w:rsidRPr="00DE65BD" w:rsidRDefault="00176F21" w:rsidP="000C4BD3">
            <w:pPr>
              <w:widowControl w:val="0"/>
              <w:tabs>
                <w:tab w:val="left" w:pos="-1440"/>
              </w:tabs>
              <w:spacing w:before="120" w:after="120"/>
              <w:jc w:val="both"/>
              <w:rPr>
                <w:rFonts w:eastAsia="Times New Roman"/>
                <w:b/>
                <w:snapToGrid w:val="0"/>
                <w:szCs w:val="20"/>
                <w:lang w:eastAsia="en-US"/>
              </w:rPr>
            </w:pPr>
            <w:r w:rsidRPr="00DE65BD">
              <w:rPr>
                <w:rFonts w:eastAsia="Times New Roman"/>
                <w:b/>
                <w:snapToGrid w:val="0"/>
                <w:szCs w:val="20"/>
                <w:lang w:eastAsia="en-US"/>
              </w:rPr>
              <w:t>JOB SUMMARY:</w:t>
            </w:r>
            <w:r w:rsidRPr="00DE65BD">
              <w:rPr>
                <w:rFonts w:eastAsia="Times New Roman"/>
                <w:b/>
                <w:snapToGrid w:val="0"/>
                <w:szCs w:val="20"/>
                <w:lang w:eastAsia="en-US"/>
              </w:rPr>
              <w:tab/>
            </w:r>
          </w:p>
        </w:tc>
        <w:tc>
          <w:tcPr>
            <w:tcW w:w="6633" w:type="dxa"/>
          </w:tcPr>
          <w:p w14:paraId="65779CBA" w14:textId="77777777" w:rsidR="000D7F1F" w:rsidRPr="000D7F1F" w:rsidRDefault="000D7F1F" w:rsidP="000D7F1F">
            <w:pPr>
              <w:rPr>
                <w:rFonts w:eastAsia="Arial"/>
                <w:i/>
                <w:iCs/>
              </w:rPr>
            </w:pPr>
            <w:r w:rsidRPr="000D7F1F">
              <w:rPr>
                <w:rFonts w:eastAsia="Arial"/>
                <w:i/>
                <w:iCs/>
              </w:rPr>
              <w:t>To carry out the calculation of service charge costs and the supporting management information under the direction of the Service Charge Team Leader.</w:t>
            </w:r>
          </w:p>
          <w:p w14:paraId="38C47299" w14:textId="77777777" w:rsidR="000D7F1F" w:rsidRPr="000D7F1F" w:rsidRDefault="000D7F1F" w:rsidP="000D7F1F">
            <w:pPr>
              <w:rPr>
                <w:rFonts w:eastAsia="Arial"/>
                <w:i/>
                <w:iCs/>
              </w:rPr>
            </w:pPr>
          </w:p>
          <w:p w14:paraId="0252F2C0" w14:textId="77777777" w:rsidR="006E17FE" w:rsidRDefault="000D7F1F" w:rsidP="000D7F1F">
            <w:pPr>
              <w:rPr>
                <w:rFonts w:eastAsia="Arial"/>
                <w:i/>
                <w:iCs/>
              </w:rPr>
            </w:pPr>
            <w:r w:rsidRPr="000D7F1F">
              <w:rPr>
                <w:rFonts w:eastAsia="Arial"/>
                <w:i/>
                <w:iCs/>
              </w:rPr>
              <w:t>To lead in the provision of high quality, timely and accurate information to Leaseholder Services and Customer Services; to enable quality responses to leaseholder and other stakeholder queries.</w:t>
            </w:r>
          </w:p>
          <w:p w14:paraId="1ABFFC5D" w14:textId="636D280E" w:rsidR="000D7F1F" w:rsidRPr="00F1684D" w:rsidRDefault="000D7F1F" w:rsidP="000D7F1F">
            <w:pPr>
              <w:rPr>
                <w:snapToGrid w:val="0"/>
              </w:rPr>
            </w:pPr>
          </w:p>
        </w:tc>
      </w:tr>
      <w:tr w:rsidR="00176F21" w:rsidRPr="00DE65BD" w14:paraId="25DA19E7" w14:textId="77777777" w:rsidTr="000753B7">
        <w:tc>
          <w:tcPr>
            <w:tcW w:w="2671" w:type="dxa"/>
          </w:tcPr>
          <w:p w14:paraId="2CF50A07" w14:textId="77777777" w:rsidR="00176F21" w:rsidRPr="00DE65BD" w:rsidRDefault="00176F21" w:rsidP="000C4BD3">
            <w:pPr>
              <w:widowControl w:val="0"/>
              <w:tabs>
                <w:tab w:val="left" w:pos="-1440"/>
              </w:tabs>
              <w:spacing w:before="120" w:after="120"/>
              <w:ind w:right="175"/>
              <w:rPr>
                <w:rFonts w:eastAsia="Times New Roman"/>
                <w:snapToGrid w:val="0"/>
                <w:lang w:eastAsia="en-US"/>
              </w:rPr>
            </w:pPr>
            <w:r w:rsidRPr="00DE65BD">
              <w:rPr>
                <w:rFonts w:eastAsia="Times New Roman"/>
                <w:b/>
                <w:snapToGrid w:val="0"/>
                <w:lang w:eastAsia="en-US"/>
              </w:rPr>
              <w:t>ROLE REQUIREMENTS:</w:t>
            </w:r>
          </w:p>
        </w:tc>
        <w:tc>
          <w:tcPr>
            <w:tcW w:w="6633" w:type="dxa"/>
          </w:tcPr>
          <w:p w14:paraId="610BE1B5" w14:textId="77777777" w:rsidR="00556751" w:rsidRDefault="00556751" w:rsidP="00B04F5C">
            <w:pPr>
              <w:jc w:val="both"/>
              <w:rPr>
                <w:rFonts w:eastAsia="Arial"/>
                <w:i/>
                <w:iCs/>
              </w:rPr>
            </w:pPr>
          </w:p>
          <w:p w14:paraId="4F8E6C35" w14:textId="53612657" w:rsidR="00176F21" w:rsidRPr="00B04F5C" w:rsidRDefault="00176F21" w:rsidP="00B04F5C">
            <w:pPr>
              <w:jc w:val="both"/>
              <w:rPr>
                <w:rFonts w:eastAsia="Arial"/>
                <w:i/>
                <w:iCs/>
              </w:rPr>
            </w:pPr>
          </w:p>
        </w:tc>
      </w:tr>
      <w:tr w:rsidR="00176F21" w:rsidRPr="00DE65BD" w14:paraId="1D94C1F7" w14:textId="77777777" w:rsidTr="000753B7">
        <w:tc>
          <w:tcPr>
            <w:tcW w:w="2671" w:type="dxa"/>
          </w:tcPr>
          <w:p w14:paraId="3B2074EE" w14:textId="6FFF46EF" w:rsidR="00176F21" w:rsidRPr="00CB3699" w:rsidRDefault="00176F21" w:rsidP="00CD4A5F">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5D30287B" w14:textId="77777777" w:rsidR="00A629DE" w:rsidRPr="00A629DE" w:rsidRDefault="00A629DE" w:rsidP="00A629DE">
            <w:pPr>
              <w:rPr>
                <w:rFonts w:eastAsia="Times New Roman"/>
                <w:snapToGrid w:val="0"/>
                <w:lang w:val="en-US" w:eastAsia="en-US"/>
              </w:rPr>
            </w:pPr>
            <w:r w:rsidRPr="00A629DE">
              <w:rPr>
                <w:rFonts w:eastAsia="Times New Roman"/>
                <w:snapToGrid w:val="0"/>
                <w:lang w:val="en-US" w:eastAsia="en-US"/>
              </w:rPr>
              <w:t>To assist and maintain systems to collect and verify cost data required for an accurate assessment of estimated and actual service charges for the Council’s domestic leasehold property portfolio.</w:t>
            </w:r>
          </w:p>
          <w:p w14:paraId="58A36B60" w14:textId="77777777" w:rsidR="00A629DE" w:rsidRPr="00A629DE" w:rsidRDefault="00A629DE" w:rsidP="00A629DE">
            <w:pPr>
              <w:rPr>
                <w:rFonts w:eastAsia="Times New Roman"/>
                <w:snapToGrid w:val="0"/>
                <w:lang w:val="en-US" w:eastAsia="en-US"/>
              </w:rPr>
            </w:pPr>
          </w:p>
          <w:p w14:paraId="105B1CC4" w14:textId="77777777" w:rsidR="00A629DE" w:rsidRPr="00A629DE" w:rsidRDefault="00A629DE" w:rsidP="00A629DE">
            <w:pPr>
              <w:rPr>
                <w:rFonts w:eastAsia="Times New Roman"/>
                <w:snapToGrid w:val="0"/>
                <w:lang w:val="en-US" w:eastAsia="en-US"/>
              </w:rPr>
            </w:pPr>
            <w:r w:rsidRPr="00A629DE">
              <w:rPr>
                <w:rFonts w:eastAsia="Times New Roman"/>
                <w:snapToGrid w:val="0"/>
                <w:lang w:val="en-US" w:eastAsia="en-US"/>
              </w:rPr>
              <w:t xml:space="preserve">To actively support all employment initiatives within the Council (i.e. work experience, modern apprenticeships, etc.) and pursue the Council’s objective of a workforce to </w:t>
            </w:r>
            <w:proofErr w:type="gramStart"/>
            <w:r w:rsidRPr="00A629DE">
              <w:rPr>
                <w:rFonts w:eastAsia="Times New Roman"/>
                <w:snapToGrid w:val="0"/>
                <w:lang w:val="en-US" w:eastAsia="en-US"/>
              </w:rPr>
              <w:t>reflect</w:t>
            </w:r>
            <w:proofErr w:type="gramEnd"/>
            <w:r w:rsidRPr="00A629DE">
              <w:rPr>
                <w:rFonts w:eastAsia="Times New Roman"/>
                <w:snapToGrid w:val="0"/>
                <w:lang w:val="en-US" w:eastAsia="en-US"/>
              </w:rPr>
              <w:t xml:space="preserve"> the community in the recruitment and development of staff.</w:t>
            </w:r>
          </w:p>
          <w:p w14:paraId="126B4B58" w14:textId="77777777" w:rsidR="00A629DE" w:rsidRPr="00A629DE" w:rsidRDefault="00A629DE" w:rsidP="00A629DE">
            <w:pPr>
              <w:rPr>
                <w:rFonts w:eastAsia="Times New Roman"/>
                <w:snapToGrid w:val="0"/>
                <w:lang w:val="en-US" w:eastAsia="en-US"/>
              </w:rPr>
            </w:pPr>
            <w:r w:rsidRPr="00A629DE">
              <w:rPr>
                <w:rFonts w:eastAsia="Times New Roman"/>
                <w:snapToGrid w:val="0"/>
                <w:lang w:val="en-US" w:eastAsia="en-US"/>
              </w:rPr>
              <w:lastRenderedPageBreak/>
              <w:t xml:space="preserve">Resolve resident enquiries relating to service charge calculations, including utility consumption, meter </w:t>
            </w:r>
            <w:proofErr w:type="gramStart"/>
            <w:r w:rsidRPr="00A629DE">
              <w:rPr>
                <w:rFonts w:eastAsia="Times New Roman"/>
                <w:snapToGrid w:val="0"/>
                <w:lang w:val="en-US" w:eastAsia="en-US"/>
              </w:rPr>
              <w:t>readings</w:t>
            </w:r>
            <w:proofErr w:type="gramEnd"/>
            <w:r w:rsidRPr="00A629DE">
              <w:rPr>
                <w:rFonts w:eastAsia="Times New Roman"/>
                <w:snapToGrid w:val="0"/>
                <w:lang w:val="en-US" w:eastAsia="en-US"/>
              </w:rPr>
              <w:t>, cost reasonableness and apportionment. Provide clear, evidence</w:t>
            </w:r>
            <w:r w:rsidRPr="00A629DE">
              <w:rPr>
                <w:rFonts w:ascii="Cambria Math" w:eastAsia="Times New Roman" w:hAnsi="Cambria Math" w:cs="Cambria Math"/>
                <w:snapToGrid w:val="0"/>
                <w:lang w:val="en-US" w:eastAsia="en-US"/>
              </w:rPr>
              <w:t>‑</w:t>
            </w:r>
            <w:r w:rsidRPr="00A629DE">
              <w:rPr>
                <w:rFonts w:eastAsia="Times New Roman"/>
                <w:snapToGrid w:val="0"/>
                <w:lang w:val="en-US" w:eastAsia="en-US"/>
              </w:rPr>
              <w:t>based explanations, ensure data accuracy in line with statutory requirements and escalate complex or disputed cases with Service Charge Team Leader.</w:t>
            </w:r>
          </w:p>
          <w:p w14:paraId="6732A946" w14:textId="39363507" w:rsidR="00176F21" w:rsidRPr="00DE65BD" w:rsidRDefault="00A629DE" w:rsidP="00A629DE">
            <w:pPr>
              <w:rPr>
                <w:rFonts w:eastAsia="Times New Roman"/>
                <w:snapToGrid w:val="0"/>
                <w:lang w:val="en-US" w:eastAsia="en-US"/>
              </w:rPr>
            </w:pPr>
            <w:r w:rsidRPr="00A629DE">
              <w:rPr>
                <w:rFonts w:eastAsia="Times New Roman"/>
                <w:snapToGrid w:val="0"/>
                <w:lang w:val="en-US" w:eastAsia="en-US"/>
              </w:rPr>
              <w:t>Carry out other reasonable ad hoc duties to support the Directorate which are commensurate with the expectation of the post as directed by the Service Charge Team Leader, Manager or the Head of Service.</w:t>
            </w:r>
          </w:p>
        </w:tc>
      </w:tr>
      <w:tr w:rsidR="00176F21" w:rsidRPr="00DE65BD" w14:paraId="00B1A070" w14:textId="77777777" w:rsidTr="000753B7">
        <w:tc>
          <w:tcPr>
            <w:tcW w:w="2671" w:type="dxa"/>
          </w:tcPr>
          <w:p w14:paraId="6EE1EAE8" w14:textId="2F512D1F" w:rsidR="00176F21" w:rsidRPr="00CB3699" w:rsidRDefault="00176F21" w:rsidP="00CD4A5F">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6BFDBFBD" w14:textId="2A469DE1" w:rsidR="00176F21" w:rsidRPr="00DE65BD" w:rsidRDefault="00251300" w:rsidP="00251300">
            <w:pPr>
              <w:rPr>
                <w:rFonts w:eastAsia="Times New Roman"/>
                <w:snapToGrid w:val="0"/>
                <w:lang w:val="en-US" w:eastAsia="en-US"/>
              </w:rPr>
            </w:pPr>
            <w:r w:rsidRPr="00A629DE">
              <w:rPr>
                <w:rFonts w:eastAsia="Times New Roman"/>
                <w:snapToGrid w:val="0"/>
                <w:lang w:val="en-US" w:eastAsia="en-US"/>
              </w:rPr>
              <w:t>To undertake the preparation of annual estimates.</w:t>
            </w:r>
          </w:p>
        </w:tc>
      </w:tr>
      <w:tr w:rsidR="00176F21" w:rsidRPr="00DE65BD" w14:paraId="2FE64C48" w14:textId="77777777" w:rsidTr="000753B7">
        <w:tc>
          <w:tcPr>
            <w:tcW w:w="2671" w:type="dxa"/>
          </w:tcPr>
          <w:p w14:paraId="39649605" w14:textId="583CC01F" w:rsidR="00176F21" w:rsidRPr="00CB3699" w:rsidRDefault="00176F21" w:rsidP="00CD4A5F">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44550169" w14:textId="77777777" w:rsidR="00251300" w:rsidRPr="00A629DE" w:rsidRDefault="00251300" w:rsidP="00A90A1D">
            <w:pPr>
              <w:rPr>
                <w:rFonts w:eastAsia="Times New Roman"/>
                <w:snapToGrid w:val="0"/>
                <w:lang w:val="en-US" w:eastAsia="en-US"/>
              </w:rPr>
            </w:pPr>
            <w:r w:rsidRPr="00A629DE">
              <w:rPr>
                <w:rFonts w:eastAsia="Times New Roman"/>
                <w:snapToGrid w:val="0"/>
                <w:lang w:val="en-US" w:eastAsia="en-US"/>
              </w:rPr>
              <w:t xml:space="preserve">To </w:t>
            </w:r>
            <w:proofErr w:type="spellStart"/>
            <w:r w:rsidRPr="00A629DE">
              <w:rPr>
                <w:rFonts w:eastAsia="Times New Roman"/>
                <w:snapToGrid w:val="0"/>
                <w:lang w:val="en-US" w:eastAsia="en-US"/>
              </w:rPr>
              <w:t>analyse</w:t>
            </w:r>
            <w:proofErr w:type="spellEnd"/>
            <w:r w:rsidRPr="00A629DE">
              <w:rPr>
                <w:rFonts w:eastAsia="Times New Roman"/>
                <w:snapToGrid w:val="0"/>
                <w:lang w:val="en-US" w:eastAsia="en-US"/>
              </w:rPr>
              <w:t xml:space="preserve"> and present financial and statistical data as directed in accordance with pre-determined targets.</w:t>
            </w:r>
          </w:p>
          <w:p w14:paraId="62DC1389" w14:textId="21002E74" w:rsidR="00176F21" w:rsidRPr="00DE65BD" w:rsidRDefault="00176F21" w:rsidP="00A90A1D">
            <w:pPr>
              <w:widowControl w:val="0"/>
              <w:tabs>
                <w:tab w:val="left" w:pos="-1440"/>
              </w:tabs>
              <w:spacing w:before="120" w:after="120"/>
              <w:rPr>
                <w:rFonts w:eastAsia="Times New Roman"/>
                <w:snapToGrid w:val="0"/>
                <w:lang w:eastAsia="en-US"/>
              </w:rPr>
            </w:pPr>
          </w:p>
        </w:tc>
      </w:tr>
      <w:tr w:rsidR="00176F21" w:rsidRPr="00DE65BD" w14:paraId="7895E094" w14:textId="77777777" w:rsidTr="000753B7">
        <w:tc>
          <w:tcPr>
            <w:tcW w:w="2671" w:type="dxa"/>
          </w:tcPr>
          <w:p w14:paraId="31093402" w14:textId="2DA35881" w:rsidR="00176F21" w:rsidRPr="00CB3699" w:rsidRDefault="00176F21" w:rsidP="00CD4A5F">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491D0000" w14:textId="1780DF2C" w:rsidR="00176F21" w:rsidRPr="00DE65BD" w:rsidRDefault="00251300" w:rsidP="00A90A1D">
            <w:pPr>
              <w:rPr>
                <w:rFonts w:eastAsia="Times New Roman"/>
                <w:snapToGrid w:val="0"/>
                <w:lang w:val="en-US" w:eastAsia="en-US"/>
              </w:rPr>
            </w:pPr>
            <w:r w:rsidRPr="00A629DE">
              <w:rPr>
                <w:rFonts w:eastAsia="Times New Roman"/>
                <w:snapToGrid w:val="0"/>
                <w:lang w:val="en-US" w:eastAsia="en-US"/>
              </w:rPr>
              <w:t>To assist Service Charge Team Leader in providing suitable high quality explanatory documentation to Leaseholder Services and Customer Services teams in order that they understand and explain the basis of all charges and so they can respond to leaseholders and other stakeholders.</w:t>
            </w:r>
          </w:p>
        </w:tc>
      </w:tr>
      <w:tr w:rsidR="00176F21" w:rsidRPr="00DE65BD" w14:paraId="0C53A70D" w14:textId="77777777" w:rsidTr="000753B7">
        <w:tc>
          <w:tcPr>
            <w:tcW w:w="2671" w:type="dxa"/>
          </w:tcPr>
          <w:p w14:paraId="28D59324" w14:textId="6E870E46" w:rsidR="00176F21" w:rsidRPr="00CB3699" w:rsidRDefault="00176F21" w:rsidP="00CD4A5F">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247A8BD8" w14:textId="4451B1BC" w:rsidR="00176F21" w:rsidRPr="00546C96" w:rsidRDefault="00546C96" w:rsidP="00A90A1D">
            <w:pPr>
              <w:rPr>
                <w:rFonts w:eastAsia="Times New Roman"/>
                <w:snapToGrid w:val="0"/>
                <w:lang w:val="en-US" w:eastAsia="en-US"/>
              </w:rPr>
            </w:pPr>
            <w:r w:rsidRPr="00A629DE">
              <w:rPr>
                <w:rFonts w:eastAsia="Times New Roman"/>
                <w:snapToGrid w:val="0"/>
                <w:lang w:val="en-US" w:eastAsia="en-US"/>
              </w:rPr>
              <w:t xml:space="preserve">To assist with </w:t>
            </w:r>
            <w:proofErr w:type="gramStart"/>
            <w:r w:rsidRPr="00A629DE">
              <w:rPr>
                <w:rFonts w:eastAsia="Times New Roman"/>
                <w:snapToGrid w:val="0"/>
                <w:lang w:val="en-US" w:eastAsia="en-US"/>
              </w:rPr>
              <w:t>control service</w:t>
            </w:r>
            <w:proofErr w:type="gramEnd"/>
            <w:r w:rsidRPr="00A629DE">
              <w:rPr>
                <w:rFonts w:eastAsia="Times New Roman"/>
                <w:snapToGrid w:val="0"/>
                <w:lang w:val="en-US" w:eastAsia="en-US"/>
              </w:rPr>
              <w:t xml:space="preserve"> charge account reconciliations, as required.</w:t>
            </w:r>
          </w:p>
        </w:tc>
      </w:tr>
      <w:tr w:rsidR="00A7782D" w:rsidRPr="00DE65BD" w14:paraId="03FDF2B0" w14:textId="77777777" w:rsidTr="000753B7">
        <w:tc>
          <w:tcPr>
            <w:tcW w:w="2671" w:type="dxa"/>
          </w:tcPr>
          <w:p w14:paraId="0AD5729E" w14:textId="4E3B8339" w:rsidR="00A7782D" w:rsidRPr="00CB3699" w:rsidRDefault="00A7782D" w:rsidP="00CD4A5F">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399AD584" w14:textId="13241A8B" w:rsidR="00A7782D" w:rsidRPr="00A7782D" w:rsidRDefault="00522D66" w:rsidP="00A90A1D">
            <w:pPr>
              <w:widowControl w:val="0"/>
              <w:tabs>
                <w:tab w:val="left" w:pos="-1440"/>
              </w:tabs>
              <w:spacing w:before="120" w:after="120"/>
              <w:rPr>
                <w:rFonts w:eastAsia="Times New Roman"/>
                <w:snapToGrid w:val="0"/>
                <w:lang w:eastAsia="en-US"/>
              </w:rPr>
            </w:pPr>
            <w:r w:rsidRPr="00522D66">
              <w:rPr>
                <w:rFonts w:eastAsia="Times New Roman"/>
                <w:snapToGrid w:val="0"/>
                <w:lang w:eastAsia="en-US"/>
              </w:rPr>
              <w:t>To assist estimates and actualisation summary cost schedules.</w:t>
            </w:r>
          </w:p>
        </w:tc>
      </w:tr>
      <w:tr w:rsidR="00E50301" w:rsidRPr="00DE65BD" w14:paraId="36F80896" w14:textId="77777777" w:rsidTr="000753B7">
        <w:tc>
          <w:tcPr>
            <w:tcW w:w="2671" w:type="dxa"/>
          </w:tcPr>
          <w:p w14:paraId="243F0455" w14:textId="5C25FBD8" w:rsidR="00E50301" w:rsidRPr="00CB3699" w:rsidRDefault="00E50301" w:rsidP="00CD4A5F">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20960985" w14:textId="7B25C2AF" w:rsidR="00E50301" w:rsidRPr="00E50301" w:rsidRDefault="00C5072C" w:rsidP="00A90A1D">
            <w:pPr>
              <w:widowControl w:val="0"/>
              <w:tabs>
                <w:tab w:val="left" w:pos="-1440"/>
              </w:tabs>
              <w:spacing w:before="120" w:after="120"/>
              <w:rPr>
                <w:rFonts w:eastAsia="Times New Roman"/>
                <w:snapToGrid w:val="0"/>
                <w:lang w:eastAsia="en-US"/>
              </w:rPr>
            </w:pPr>
            <w:r w:rsidRPr="00C5072C">
              <w:rPr>
                <w:rFonts w:eastAsia="Times New Roman"/>
                <w:snapToGrid w:val="0"/>
                <w:lang w:eastAsia="en-US"/>
              </w:rPr>
              <w:t>To assist with the preparation of year-on-year comparison data.</w:t>
            </w:r>
          </w:p>
        </w:tc>
      </w:tr>
      <w:tr w:rsidR="00E50301" w:rsidRPr="00DE65BD" w14:paraId="6165E0EE" w14:textId="77777777" w:rsidTr="000753B7">
        <w:tc>
          <w:tcPr>
            <w:tcW w:w="2671" w:type="dxa"/>
          </w:tcPr>
          <w:p w14:paraId="39EE4177" w14:textId="383B7B04" w:rsidR="00E50301" w:rsidRPr="00CB3699" w:rsidRDefault="00E50301" w:rsidP="00CD4A5F">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0452391E" w14:textId="54220461" w:rsidR="00E50301" w:rsidRPr="00E50301" w:rsidRDefault="00C5072C" w:rsidP="00A90A1D">
            <w:pPr>
              <w:widowControl w:val="0"/>
              <w:tabs>
                <w:tab w:val="left" w:pos="-1440"/>
              </w:tabs>
              <w:spacing w:before="120" w:after="120"/>
              <w:rPr>
                <w:rFonts w:eastAsia="Times New Roman"/>
                <w:snapToGrid w:val="0"/>
                <w:lang w:eastAsia="en-US"/>
              </w:rPr>
            </w:pPr>
            <w:r w:rsidRPr="00C5072C">
              <w:rPr>
                <w:rFonts w:eastAsia="Times New Roman"/>
                <w:snapToGrid w:val="0"/>
                <w:lang w:eastAsia="en-US"/>
              </w:rPr>
              <w:t xml:space="preserve">To </w:t>
            </w:r>
            <w:r w:rsidR="000636E7" w:rsidRPr="00C5072C">
              <w:rPr>
                <w:rFonts w:eastAsia="Times New Roman"/>
                <w:snapToGrid w:val="0"/>
                <w:lang w:eastAsia="en-US"/>
              </w:rPr>
              <w:t>assist analytical</w:t>
            </w:r>
            <w:r w:rsidRPr="00C5072C">
              <w:rPr>
                <w:rFonts w:eastAsia="Times New Roman"/>
                <w:snapToGrid w:val="0"/>
                <w:lang w:eastAsia="en-US"/>
              </w:rPr>
              <w:t xml:space="preserve"> review of costs calculated through the actualisation process and investigation of variances, including the production of information and comparison reports.</w:t>
            </w:r>
          </w:p>
        </w:tc>
      </w:tr>
      <w:tr w:rsidR="004D1C12" w:rsidRPr="00DE65BD" w14:paraId="27F00996" w14:textId="77777777" w:rsidTr="000753B7">
        <w:tc>
          <w:tcPr>
            <w:tcW w:w="2671" w:type="dxa"/>
          </w:tcPr>
          <w:p w14:paraId="49F1E9ED" w14:textId="5CEB115B" w:rsidR="004D1C12" w:rsidRPr="00CB3699" w:rsidRDefault="004D1C12" w:rsidP="00CD4A5F">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60A7FF0A" w14:textId="0FDE5D93" w:rsidR="004D1C12" w:rsidRPr="00A90A1D" w:rsidRDefault="00A90A1D" w:rsidP="00A90A1D">
            <w:pPr>
              <w:rPr>
                <w:rFonts w:eastAsia="Times New Roman"/>
                <w:snapToGrid w:val="0"/>
                <w:lang w:val="en-US" w:eastAsia="en-US"/>
              </w:rPr>
            </w:pPr>
            <w:r w:rsidRPr="00A629DE">
              <w:rPr>
                <w:rFonts w:eastAsia="Times New Roman"/>
                <w:snapToGrid w:val="0"/>
                <w:lang w:val="en-US" w:eastAsia="en-US"/>
              </w:rPr>
              <w:t>To assist management information reports according to a timetable agreed with the Service Charge Team leader</w:t>
            </w:r>
          </w:p>
        </w:tc>
      </w:tr>
      <w:tr w:rsidR="001D1AC7" w:rsidRPr="00DE65BD" w14:paraId="199AB4BD" w14:textId="77777777" w:rsidTr="000753B7">
        <w:tc>
          <w:tcPr>
            <w:tcW w:w="2671" w:type="dxa"/>
          </w:tcPr>
          <w:p w14:paraId="22F5585B" w14:textId="4105C625" w:rsidR="001D1AC7" w:rsidRPr="00CB3699" w:rsidRDefault="001D1AC7" w:rsidP="00CD4A5F">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394B5222" w14:textId="340C04A2" w:rsidR="001D1AC7" w:rsidRPr="00A90A1D" w:rsidRDefault="00A90A1D" w:rsidP="00A90A1D">
            <w:pPr>
              <w:rPr>
                <w:rFonts w:eastAsia="Times New Roman"/>
                <w:snapToGrid w:val="0"/>
                <w:lang w:val="en-US" w:eastAsia="en-US"/>
              </w:rPr>
            </w:pPr>
            <w:r w:rsidRPr="00A629DE">
              <w:rPr>
                <w:rFonts w:eastAsia="Times New Roman"/>
                <w:snapToGrid w:val="0"/>
                <w:lang w:val="en-US" w:eastAsia="en-US"/>
              </w:rPr>
              <w:t>To assist with detailed information to enable the Council’s final accounts to be completed in accordance with pre-determined timetables.</w:t>
            </w:r>
          </w:p>
        </w:tc>
      </w:tr>
      <w:tr w:rsidR="00E53DDE" w:rsidRPr="00DE65BD" w14:paraId="672AE01D" w14:textId="77777777" w:rsidTr="000753B7">
        <w:tc>
          <w:tcPr>
            <w:tcW w:w="2671" w:type="dxa"/>
          </w:tcPr>
          <w:p w14:paraId="21D7323B" w14:textId="77777777" w:rsidR="00E53DDE" w:rsidRPr="00CB3699" w:rsidRDefault="00E53DDE" w:rsidP="00E53DDE">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57AEC791" w14:textId="7B5024FA" w:rsidR="00E53DDE" w:rsidRPr="00A629DE" w:rsidRDefault="00E53DDE" w:rsidP="00E53DDE">
            <w:pPr>
              <w:rPr>
                <w:rFonts w:eastAsia="Times New Roman"/>
                <w:snapToGrid w:val="0"/>
                <w:lang w:val="en-US" w:eastAsia="en-US"/>
              </w:rPr>
            </w:pPr>
            <w:r w:rsidRPr="00E762FE">
              <w:t>To actively support all employment initiatives within the Council (i.e. work experience, modern apprenticeships, etc.) and pursue the Council’s objective of a workforce to reflect the community in the recruitment and development of staff.</w:t>
            </w:r>
          </w:p>
        </w:tc>
      </w:tr>
      <w:tr w:rsidR="00E53DDE" w:rsidRPr="00DE65BD" w14:paraId="4FA9D687" w14:textId="77777777" w:rsidTr="000753B7">
        <w:tc>
          <w:tcPr>
            <w:tcW w:w="2671" w:type="dxa"/>
          </w:tcPr>
          <w:p w14:paraId="4C55DC9C" w14:textId="77777777" w:rsidR="00E53DDE" w:rsidRPr="00CB3699" w:rsidRDefault="00E53DDE" w:rsidP="00E53DDE">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14FD2CBC" w14:textId="4CA772E5" w:rsidR="00E53DDE" w:rsidRPr="00A629DE" w:rsidRDefault="00E53DDE" w:rsidP="00E53DDE">
            <w:pPr>
              <w:rPr>
                <w:rFonts w:eastAsia="Times New Roman"/>
                <w:snapToGrid w:val="0"/>
                <w:lang w:val="en-US" w:eastAsia="en-US"/>
              </w:rPr>
            </w:pPr>
            <w:r w:rsidRPr="00E762FE">
              <w:t>Resolve resident enquiries relating to service charge calculations, including utility consumption, meter readings, cost reasonableness and apportionment. Provide clear, evidence</w:t>
            </w:r>
            <w:r w:rsidRPr="00E762FE">
              <w:rPr>
                <w:rFonts w:ascii="Cambria Math" w:hAnsi="Cambria Math" w:cs="Cambria Math"/>
              </w:rPr>
              <w:t>‑</w:t>
            </w:r>
            <w:r w:rsidRPr="00E762FE">
              <w:t xml:space="preserve">based explanations, ensure data accuracy in line </w:t>
            </w:r>
            <w:r w:rsidRPr="00E762FE">
              <w:lastRenderedPageBreak/>
              <w:t>with statutory requirements and escalate complex or disputed cases with Service Charge Team Leader.</w:t>
            </w:r>
          </w:p>
        </w:tc>
      </w:tr>
      <w:tr w:rsidR="00E53DDE" w:rsidRPr="00DE65BD" w14:paraId="22654645" w14:textId="77777777" w:rsidTr="000753B7">
        <w:tc>
          <w:tcPr>
            <w:tcW w:w="2671" w:type="dxa"/>
          </w:tcPr>
          <w:p w14:paraId="21AFCCAC" w14:textId="77777777" w:rsidR="00E53DDE" w:rsidRPr="00CB3699" w:rsidRDefault="00E53DDE" w:rsidP="00E53DDE">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704BAE29" w14:textId="4EEFA092" w:rsidR="00E53DDE" w:rsidRPr="00A629DE" w:rsidRDefault="00E53DDE" w:rsidP="00E53DDE">
            <w:pPr>
              <w:rPr>
                <w:rFonts w:eastAsia="Times New Roman"/>
                <w:snapToGrid w:val="0"/>
                <w:lang w:val="en-US" w:eastAsia="en-US"/>
              </w:rPr>
            </w:pPr>
            <w:r w:rsidRPr="00E762FE">
              <w:t>Carry out other reasonable ad hoc duties to support the Directorate which are commensurate with the expectation of the post as directed by the Service Charge Team Leader, Manager or the Head of Service.</w:t>
            </w:r>
          </w:p>
        </w:tc>
      </w:tr>
      <w:tr w:rsidR="00176F21" w:rsidRPr="00DE65BD" w14:paraId="19FB78F5" w14:textId="77777777" w:rsidTr="000753B7">
        <w:tc>
          <w:tcPr>
            <w:tcW w:w="2671" w:type="dxa"/>
          </w:tcPr>
          <w:p w14:paraId="1F8F75BF" w14:textId="29042A03" w:rsidR="00176F21" w:rsidRPr="0019324B" w:rsidRDefault="0019324B" w:rsidP="0019324B">
            <w:pPr>
              <w:widowControl w:val="0"/>
              <w:tabs>
                <w:tab w:val="left" w:pos="-1440"/>
              </w:tabs>
              <w:spacing w:before="120" w:after="120"/>
              <w:ind w:right="175"/>
              <w:rPr>
                <w:rFonts w:eastAsia="Times New Roman"/>
                <w:b/>
                <w:bCs/>
                <w:snapToGrid w:val="0"/>
                <w:lang w:eastAsia="en-US"/>
              </w:rPr>
            </w:pPr>
            <w:r w:rsidRPr="002912DD">
              <w:rPr>
                <w:rFonts w:eastAsia="Times New Roman"/>
                <w:b/>
                <w:bCs/>
                <w:snapToGrid w:val="0"/>
                <w:lang w:eastAsia="en-US"/>
              </w:rPr>
              <w:t>CORPORATE RESPONSIBILITIES</w:t>
            </w:r>
          </w:p>
        </w:tc>
        <w:tc>
          <w:tcPr>
            <w:tcW w:w="6633" w:type="dxa"/>
          </w:tcPr>
          <w:p w14:paraId="5DA4E53F" w14:textId="57D0A5DD" w:rsidR="00176F21" w:rsidRPr="00EC7421" w:rsidRDefault="00176F21" w:rsidP="009819EC">
            <w:pPr>
              <w:jc w:val="both"/>
              <w:rPr>
                <w:rFonts w:eastAsia="Times New Roman"/>
                <w:snapToGrid w:val="0"/>
                <w:lang w:eastAsia="en-US"/>
              </w:rPr>
            </w:pPr>
          </w:p>
        </w:tc>
      </w:tr>
      <w:tr w:rsidR="00176F21" w:rsidRPr="00DE65BD" w14:paraId="09065EBC" w14:textId="77777777" w:rsidTr="000753B7">
        <w:tc>
          <w:tcPr>
            <w:tcW w:w="2671" w:type="dxa"/>
          </w:tcPr>
          <w:p w14:paraId="5F5C0507" w14:textId="166FABED" w:rsidR="00176F21" w:rsidRPr="00CB3699" w:rsidRDefault="00176F21" w:rsidP="00CD4A5F">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6839B5F5" w14:textId="5252C55B" w:rsidR="00176F21" w:rsidRPr="00DE65BD" w:rsidRDefault="00B550AE" w:rsidP="003E777B">
            <w:pPr>
              <w:widowControl w:val="0"/>
              <w:tabs>
                <w:tab w:val="left" w:pos="-1440"/>
              </w:tabs>
              <w:spacing w:before="120" w:after="120"/>
              <w:jc w:val="both"/>
              <w:rPr>
                <w:rFonts w:eastAsia="Times New Roman"/>
                <w:snapToGrid w:val="0"/>
                <w:lang w:eastAsia="en-US"/>
              </w:rPr>
            </w:pPr>
            <w:r>
              <w:rPr>
                <w:rFonts w:eastAsia="Times New Roman"/>
                <w:snapToGrid w:val="0"/>
                <w:lang w:eastAsia="en-US"/>
              </w:rPr>
              <w:t>Actively contribute to the council’s priorities and outcomes in a way that promotes a ‘one organisation’ approach.</w:t>
            </w:r>
          </w:p>
        </w:tc>
      </w:tr>
      <w:tr w:rsidR="00176F21" w:rsidRPr="00DE65BD" w14:paraId="3F8B77B2" w14:textId="77777777" w:rsidTr="000753B7">
        <w:tc>
          <w:tcPr>
            <w:tcW w:w="2671" w:type="dxa"/>
          </w:tcPr>
          <w:p w14:paraId="546D06E5" w14:textId="55236602" w:rsidR="00176F21" w:rsidRPr="00CB3699" w:rsidRDefault="00176F21" w:rsidP="00CD4A5F">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75AE6CA9" w14:textId="2D921B44" w:rsidR="00176F21" w:rsidRPr="00DE65BD" w:rsidRDefault="00BE48A4" w:rsidP="003E777B">
            <w:pPr>
              <w:widowControl w:val="0"/>
              <w:tabs>
                <w:tab w:val="left" w:pos="-1440"/>
              </w:tabs>
              <w:spacing w:before="120" w:after="120"/>
              <w:jc w:val="both"/>
              <w:rPr>
                <w:rFonts w:eastAsia="Times New Roman"/>
                <w:snapToGrid w:val="0"/>
                <w:lang w:eastAsia="en-US"/>
              </w:rPr>
            </w:pPr>
            <w:r>
              <w:rPr>
                <w:rFonts w:eastAsia="Times New Roman"/>
                <w:snapToGrid w:val="0"/>
                <w:lang w:eastAsia="en-US"/>
              </w:rPr>
              <w:t>Develop and maintain positive relationships with colleagues, stakeholders and communities to ensure the council and the directorate strategic priorities are effectively implemented.</w:t>
            </w:r>
          </w:p>
        </w:tc>
      </w:tr>
      <w:tr w:rsidR="00176F21" w:rsidRPr="00DE65BD" w14:paraId="0719A0E9" w14:textId="77777777" w:rsidTr="000753B7">
        <w:tc>
          <w:tcPr>
            <w:tcW w:w="2671" w:type="dxa"/>
          </w:tcPr>
          <w:p w14:paraId="647BBB82" w14:textId="4A0D3C6F" w:rsidR="00176F21" w:rsidRPr="00CB3699" w:rsidRDefault="00176F21" w:rsidP="00CD4A5F">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79D54DE1" w14:textId="454FF380" w:rsidR="00176F21" w:rsidRPr="00DE65BD" w:rsidRDefault="00BE48A4" w:rsidP="003E777B">
            <w:pPr>
              <w:widowControl w:val="0"/>
              <w:tabs>
                <w:tab w:val="left" w:pos="-1440"/>
              </w:tabs>
              <w:spacing w:before="120" w:after="120"/>
              <w:jc w:val="both"/>
              <w:rPr>
                <w:rFonts w:eastAsia="Times New Roman"/>
                <w:snapToGrid w:val="0"/>
                <w:lang w:eastAsia="en-US"/>
              </w:rPr>
            </w:pPr>
            <w:r>
              <w:rPr>
                <w:rFonts w:eastAsia="Times New Roman"/>
                <w:snapToGrid w:val="0"/>
                <w:lang w:eastAsia="en-US"/>
              </w:rPr>
              <w:t>Promote equality among all staff and ensure that services are delivered in a non-discriminatory way, that is inclusive of all disadvantaged groups.</w:t>
            </w:r>
          </w:p>
        </w:tc>
      </w:tr>
      <w:tr w:rsidR="00176F21" w:rsidRPr="00DE65BD" w14:paraId="5B0856CE" w14:textId="77777777" w:rsidTr="000753B7">
        <w:tc>
          <w:tcPr>
            <w:tcW w:w="2671" w:type="dxa"/>
          </w:tcPr>
          <w:p w14:paraId="7D3EBAF8" w14:textId="78D442C4" w:rsidR="00176F21" w:rsidRPr="00CB3699" w:rsidRDefault="00176F21" w:rsidP="00CD4A5F">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6A97C25D" w14:textId="6669DC1E" w:rsidR="00176F21" w:rsidRPr="00DD1AF9" w:rsidRDefault="00C934D5" w:rsidP="003E777B">
            <w:pPr>
              <w:widowControl w:val="0"/>
              <w:tabs>
                <w:tab w:val="left" w:pos="-1440"/>
              </w:tabs>
              <w:spacing w:before="120" w:after="120"/>
              <w:jc w:val="both"/>
              <w:rPr>
                <w:rFonts w:eastAsia="Times New Roman"/>
                <w:snapToGrid w:val="0"/>
                <w:lang w:eastAsia="en-US"/>
              </w:rPr>
            </w:pPr>
            <w:r>
              <w:rPr>
                <w:rFonts w:eastAsia="Times New Roman"/>
                <w:snapToGrid w:val="0"/>
                <w:lang w:eastAsia="en-US"/>
              </w:rPr>
              <w:t>Support organisational change and learning, following and implementing appropriate systems of self-development, communication and engagement, quality measures, monitoring and review in delivering the functions of the role.</w:t>
            </w:r>
          </w:p>
        </w:tc>
      </w:tr>
      <w:tr w:rsidR="00176F21" w:rsidRPr="00DE65BD" w14:paraId="1B5BC1A3" w14:textId="77777777" w:rsidTr="000753B7">
        <w:tc>
          <w:tcPr>
            <w:tcW w:w="2671" w:type="dxa"/>
          </w:tcPr>
          <w:p w14:paraId="69F701B0" w14:textId="02124E3F" w:rsidR="00176F21" w:rsidRPr="00CB3699" w:rsidRDefault="00176F21" w:rsidP="00CD4A5F">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4408A982" w14:textId="65D79E3F" w:rsidR="00176F21" w:rsidRPr="00DE65BD" w:rsidRDefault="00BE48A4" w:rsidP="003E777B">
            <w:pPr>
              <w:widowControl w:val="0"/>
              <w:tabs>
                <w:tab w:val="left" w:pos="-1440"/>
              </w:tabs>
              <w:spacing w:before="120" w:after="120"/>
              <w:jc w:val="both"/>
              <w:rPr>
                <w:rFonts w:eastAsia="Times New Roman"/>
                <w:snapToGrid w:val="0"/>
                <w:lang w:eastAsia="en-US"/>
              </w:rPr>
            </w:pPr>
            <w:r>
              <w:rPr>
                <w:rFonts w:eastAsia="Times New Roman"/>
                <w:snapToGrid w:val="0"/>
                <w:lang w:eastAsia="en-US"/>
              </w:rPr>
              <w:t>Promote sustainability, including encouraging a culture of innovation and accountability amongst all council staff.</w:t>
            </w:r>
          </w:p>
        </w:tc>
      </w:tr>
      <w:tr w:rsidR="00777637" w:rsidRPr="00DE65BD" w14:paraId="280BF176" w14:textId="77777777" w:rsidTr="000753B7">
        <w:tc>
          <w:tcPr>
            <w:tcW w:w="2671" w:type="dxa"/>
          </w:tcPr>
          <w:p w14:paraId="1F089DF3" w14:textId="3A0F6CE8" w:rsidR="00777637" w:rsidRPr="00B20523" w:rsidRDefault="00B35DA5" w:rsidP="00777637">
            <w:pPr>
              <w:widowControl w:val="0"/>
              <w:tabs>
                <w:tab w:val="left" w:pos="-1440"/>
              </w:tabs>
              <w:spacing w:before="120" w:after="120"/>
              <w:ind w:right="175"/>
              <w:rPr>
                <w:rFonts w:eastAsia="Times New Roman"/>
                <w:b/>
                <w:bCs/>
                <w:snapToGrid w:val="0"/>
                <w:lang w:eastAsia="en-US"/>
              </w:rPr>
            </w:pPr>
            <w:r>
              <w:rPr>
                <w:rFonts w:eastAsia="Times New Roman"/>
                <w:b/>
                <w:bCs/>
                <w:snapToGrid w:val="0"/>
                <w:szCs w:val="20"/>
                <w:lang w:eastAsia="en-US"/>
              </w:rPr>
              <w:t>ADDITIONAL REQUIREMENTS</w:t>
            </w:r>
          </w:p>
        </w:tc>
        <w:tc>
          <w:tcPr>
            <w:tcW w:w="6633" w:type="dxa"/>
          </w:tcPr>
          <w:p w14:paraId="28A0488C" w14:textId="77777777" w:rsidR="00777637" w:rsidRPr="00DE65BD" w:rsidRDefault="00777637" w:rsidP="00777637">
            <w:pPr>
              <w:autoSpaceDE w:val="0"/>
              <w:autoSpaceDN w:val="0"/>
              <w:adjustRightInd w:val="0"/>
              <w:spacing w:before="120" w:after="120"/>
              <w:jc w:val="both"/>
              <w:rPr>
                <w:rFonts w:eastAsia="Times New Roman"/>
              </w:rPr>
            </w:pPr>
          </w:p>
        </w:tc>
      </w:tr>
      <w:tr w:rsidR="00777637" w:rsidRPr="00DE65BD" w14:paraId="38A704C2" w14:textId="77777777" w:rsidTr="000753B7">
        <w:tc>
          <w:tcPr>
            <w:tcW w:w="2671" w:type="dxa"/>
          </w:tcPr>
          <w:p w14:paraId="6D3B0418" w14:textId="444E7AB9" w:rsidR="00777637" w:rsidRPr="00CD4A5F" w:rsidRDefault="00777637" w:rsidP="00777637">
            <w:pPr>
              <w:pStyle w:val="ListParagraph"/>
              <w:widowControl w:val="0"/>
              <w:numPr>
                <w:ilvl w:val="0"/>
                <w:numId w:val="9"/>
              </w:numPr>
              <w:tabs>
                <w:tab w:val="left" w:pos="-1440"/>
              </w:tabs>
              <w:spacing w:before="120" w:after="120"/>
              <w:ind w:right="175"/>
              <w:jc w:val="right"/>
              <w:rPr>
                <w:rFonts w:eastAsia="Times New Roman"/>
                <w:snapToGrid w:val="0"/>
                <w:lang w:eastAsia="en-US"/>
              </w:rPr>
            </w:pPr>
          </w:p>
        </w:tc>
        <w:tc>
          <w:tcPr>
            <w:tcW w:w="6633" w:type="dxa"/>
          </w:tcPr>
          <w:p w14:paraId="0C1910D2" w14:textId="6FA3C1F1" w:rsidR="00777637" w:rsidRPr="00534E6F" w:rsidRDefault="00534E6F" w:rsidP="000943CA">
            <w:pPr>
              <w:spacing w:before="120" w:after="120"/>
              <w:jc w:val="both"/>
              <w:rPr>
                <w:rFonts w:eastAsia="Arial"/>
              </w:rPr>
            </w:pPr>
            <w:r w:rsidRPr="00534E6F">
              <w:rPr>
                <w:rFonts w:eastAsia="Arial"/>
              </w:rPr>
              <w:t>Ability to adopt a flexible working pattern to adapt to cyclical nature of work and occasionally to attend meetings and forums outside of normal working hours where necessary.</w:t>
            </w:r>
          </w:p>
        </w:tc>
      </w:tr>
    </w:tbl>
    <w:p w14:paraId="37AA8D8A" w14:textId="77777777" w:rsidR="00176F21" w:rsidRDefault="00176F21" w:rsidP="001D5881"/>
    <w:p w14:paraId="3E780FA7" w14:textId="77777777" w:rsidR="000753B7" w:rsidRDefault="000753B7" w:rsidP="000753B7">
      <w:pPr>
        <w:spacing w:after="0"/>
        <w:jc w:val="both"/>
        <w:rPr>
          <w:rFonts w:eastAsia="Times New Roman"/>
          <w:b/>
          <w:snapToGrid w:val="0"/>
          <w:szCs w:val="20"/>
          <w:lang w:eastAsia="en-US"/>
        </w:rPr>
      </w:pPr>
      <w:r w:rsidRPr="004F1483">
        <w:rPr>
          <w:rFonts w:eastAsia="Times New Roman"/>
          <w:b/>
          <w:snapToGrid w:val="0"/>
          <w:szCs w:val="20"/>
          <w:lang w:eastAsia="en-US"/>
        </w:rPr>
        <w:t xml:space="preserve">OTHER CONDITIONS: </w:t>
      </w:r>
    </w:p>
    <w:p w14:paraId="1EFD4BDE" w14:textId="77777777" w:rsidR="000753B7" w:rsidRDefault="000753B7" w:rsidP="000753B7">
      <w:pPr>
        <w:spacing w:after="0"/>
        <w:jc w:val="both"/>
        <w:rPr>
          <w:rFonts w:eastAsia="Times New Roman"/>
          <w:b/>
          <w:snapToGrid w:val="0"/>
          <w:szCs w:val="20"/>
          <w:lang w:eastAsia="en-US"/>
        </w:rPr>
      </w:pPr>
    </w:p>
    <w:p w14:paraId="76544116" w14:textId="77777777" w:rsidR="000753B7" w:rsidRDefault="000753B7" w:rsidP="000753B7">
      <w:pPr>
        <w:spacing w:after="0"/>
        <w:jc w:val="both"/>
      </w:pPr>
      <w:r w:rsidRPr="00B85397">
        <w:t xml:space="preserve">To maintain personal and professional development to meet the changing demands of the job and participate in appropriate training/development activities including the council’s </w:t>
      </w:r>
      <w:r>
        <w:t>‘My Annual Review’ scheme.</w:t>
      </w:r>
      <w:r w:rsidRPr="00B85397">
        <w:t xml:space="preserve"> </w:t>
      </w:r>
    </w:p>
    <w:p w14:paraId="761B7887" w14:textId="77777777" w:rsidR="000753B7" w:rsidRDefault="000753B7" w:rsidP="000753B7">
      <w:pPr>
        <w:spacing w:after="0"/>
        <w:jc w:val="both"/>
        <w:rPr>
          <w:rFonts w:eastAsia="Times New Roman"/>
          <w:b/>
          <w:snapToGrid w:val="0"/>
          <w:szCs w:val="20"/>
          <w:lang w:eastAsia="en-US"/>
        </w:rPr>
      </w:pPr>
    </w:p>
    <w:p w14:paraId="16EBDA11" w14:textId="77777777" w:rsidR="000753B7" w:rsidRDefault="000753B7" w:rsidP="000753B7">
      <w:pPr>
        <w:spacing w:after="0"/>
        <w:jc w:val="both"/>
        <w:rPr>
          <w:rFonts w:eastAsia="Times New Roman"/>
          <w:color w:val="000000"/>
        </w:rPr>
      </w:pPr>
      <w:r w:rsidRPr="00A438D4">
        <w:rPr>
          <w:rFonts w:eastAsia="Times New Roman"/>
          <w:color w:val="000000"/>
        </w:rPr>
        <w:t xml:space="preserve">Ensure that all duties and responsibilities are discharged in accordance with the council’s policies and procedures, Code of Conduct and relevant regulations and legislation. </w:t>
      </w:r>
    </w:p>
    <w:p w14:paraId="71197DF0" w14:textId="77777777" w:rsidR="000753B7" w:rsidRDefault="000753B7" w:rsidP="000753B7">
      <w:pPr>
        <w:spacing w:after="0"/>
        <w:jc w:val="both"/>
        <w:rPr>
          <w:rFonts w:eastAsia="Times New Roman"/>
          <w:color w:val="000000"/>
        </w:rPr>
      </w:pPr>
    </w:p>
    <w:p w14:paraId="7A015021" w14:textId="77777777" w:rsidR="000753B7" w:rsidRDefault="000753B7" w:rsidP="000753B7">
      <w:pPr>
        <w:spacing w:after="0"/>
        <w:jc w:val="both"/>
        <w:rPr>
          <w:rFonts w:eastAsia="Times New Roman"/>
          <w:color w:val="000000"/>
        </w:rPr>
      </w:pPr>
      <w:r w:rsidRPr="00A438D4">
        <w:rPr>
          <w:rFonts w:eastAsia="Times New Roman"/>
          <w:color w:val="000000"/>
        </w:rPr>
        <w:lastRenderedPageBreak/>
        <w:t>To comply with the council’s equal opportunities and diversity policies ensuring anti-discriminatory practice within the service area.</w:t>
      </w:r>
    </w:p>
    <w:p w14:paraId="3F4EFDBD" w14:textId="1F6BEA37" w:rsidR="000753B7" w:rsidRDefault="000753B7" w:rsidP="000753B7">
      <w:pPr>
        <w:sectPr w:rsidR="000753B7" w:rsidSect="00BA0597">
          <w:headerReference w:type="default" r:id="rId12"/>
          <w:footerReference w:type="first" r:id="rId13"/>
          <w:pgSz w:w="11906" w:h="16838"/>
          <w:pgMar w:top="2410" w:right="1440" w:bottom="1440" w:left="1440" w:header="708" w:footer="708" w:gutter="0"/>
          <w:cols w:space="708"/>
          <w:docGrid w:linePitch="360"/>
        </w:sectPr>
      </w:pPr>
      <w:r w:rsidRPr="005C50ED">
        <w:rPr>
          <w:rFonts w:eastAsia="Times New Roman"/>
          <w:snapToGrid w:val="0"/>
          <w:szCs w:val="20"/>
          <w:lang w:eastAsia="en-US"/>
        </w:rPr>
        <w:t>To undertake additional duties that may arise from time to time commensurate with the grade of the post.</w:t>
      </w:r>
    </w:p>
    <w:tbl>
      <w:tblPr>
        <w:tblStyle w:val="TableGrid"/>
        <w:tblW w:w="8522" w:type="dxa"/>
        <w:tblLook w:val="01E0" w:firstRow="1" w:lastRow="1" w:firstColumn="1" w:lastColumn="1" w:noHBand="0" w:noVBand="0"/>
      </w:tblPr>
      <w:tblGrid>
        <w:gridCol w:w="1817"/>
        <w:gridCol w:w="3253"/>
        <w:gridCol w:w="1821"/>
        <w:gridCol w:w="1631"/>
      </w:tblGrid>
      <w:tr w:rsidR="007D5AA1" w:rsidRPr="00B85397" w14:paraId="48A57FC8" w14:textId="77777777" w:rsidTr="006F136F">
        <w:trPr>
          <w:trHeight w:val="832"/>
        </w:trPr>
        <w:tc>
          <w:tcPr>
            <w:tcW w:w="1817" w:type="dxa"/>
          </w:tcPr>
          <w:p w14:paraId="75F1B083" w14:textId="26918064" w:rsidR="007D5AA1" w:rsidRPr="002F3334" w:rsidRDefault="007D5AA1" w:rsidP="007D5AA1">
            <w:pPr>
              <w:rPr>
                <w:b/>
              </w:rPr>
            </w:pPr>
            <w:r w:rsidRPr="002F3334">
              <w:rPr>
                <w:b/>
              </w:rPr>
              <w:lastRenderedPageBreak/>
              <w:t>Requirements</w:t>
            </w:r>
          </w:p>
        </w:tc>
        <w:tc>
          <w:tcPr>
            <w:tcW w:w="3253" w:type="dxa"/>
          </w:tcPr>
          <w:p w14:paraId="540D953D" w14:textId="48C2EC07" w:rsidR="007D5AA1" w:rsidRPr="002F3334" w:rsidRDefault="007D5AA1" w:rsidP="007D5AA1">
            <w:pPr>
              <w:rPr>
                <w:b/>
              </w:rPr>
            </w:pPr>
            <w:r w:rsidRPr="002F3334">
              <w:rPr>
                <w:b/>
              </w:rPr>
              <w:t>Person Specification for the Post of</w:t>
            </w:r>
          </w:p>
        </w:tc>
        <w:tc>
          <w:tcPr>
            <w:tcW w:w="1821" w:type="dxa"/>
          </w:tcPr>
          <w:p w14:paraId="4EFC0C3A" w14:textId="77777777" w:rsidR="007D5AA1" w:rsidRPr="002F3334" w:rsidRDefault="007D5AA1" w:rsidP="007D5AA1">
            <w:pPr>
              <w:rPr>
                <w:b/>
              </w:rPr>
            </w:pPr>
            <w:r w:rsidRPr="002F3334">
              <w:rPr>
                <w:b/>
              </w:rPr>
              <w:t>Essential (E)</w:t>
            </w:r>
          </w:p>
          <w:p w14:paraId="366DFCDD" w14:textId="77777777" w:rsidR="007D5AA1" w:rsidRPr="002F3334" w:rsidRDefault="007D5AA1" w:rsidP="007D5AA1">
            <w:pPr>
              <w:rPr>
                <w:b/>
              </w:rPr>
            </w:pPr>
            <w:r w:rsidRPr="002F3334">
              <w:rPr>
                <w:b/>
              </w:rPr>
              <w:t>or</w:t>
            </w:r>
          </w:p>
          <w:p w14:paraId="348A846D" w14:textId="77777777" w:rsidR="007D5AA1" w:rsidRPr="002F3334" w:rsidRDefault="007D5AA1" w:rsidP="007D5AA1">
            <w:pPr>
              <w:rPr>
                <w:b/>
              </w:rPr>
            </w:pPr>
            <w:r w:rsidRPr="002F3334">
              <w:rPr>
                <w:b/>
              </w:rPr>
              <w:t>Desirable (D) (if applicable)</w:t>
            </w:r>
          </w:p>
          <w:p w14:paraId="2823248C" w14:textId="77777777" w:rsidR="007D5AA1" w:rsidRPr="002F3334" w:rsidRDefault="007D5AA1" w:rsidP="007D5AA1">
            <w:pPr>
              <w:jc w:val="center"/>
              <w:rPr>
                <w:b/>
              </w:rPr>
            </w:pPr>
          </w:p>
        </w:tc>
        <w:tc>
          <w:tcPr>
            <w:tcW w:w="1631" w:type="dxa"/>
          </w:tcPr>
          <w:p w14:paraId="4D89074D" w14:textId="77777777" w:rsidR="007D5AA1" w:rsidRPr="002F3334" w:rsidRDefault="007D5AA1" w:rsidP="007D5AA1">
            <w:pPr>
              <w:rPr>
                <w:b/>
              </w:rPr>
            </w:pPr>
            <w:r w:rsidRPr="002F3334">
              <w:rPr>
                <w:b/>
              </w:rPr>
              <w:t>Method of Assessment</w:t>
            </w:r>
          </w:p>
          <w:p w14:paraId="1CE9F003" w14:textId="77777777" w:rsidR="007D5AA1" w:rsidRPr="002F3334" w:rsidRDefault="007D5AA1" w:rsidP="007D5AA1">
            <w:pPr>
              <w:rPr>
                <w:b/>
              </w:rPr>
            </w:pPr>
            <w:r w:rsidRPr="002F3334">
              <w:rPr>
                <w:b/>
              </w:rPr>
              <w:t>A= Application Form</w:t>
            </w:r>
          </w:p>
          <w:p w14:paraId="55A9712A" w14:textId="77777777" w:rsidR="007D5AA1" w:rsidRPr="002F3334" w:rsidRDefault="007D5AA1" w:rsidP="007D5AA1">
            <w:pPr>
              <w:rPr>
                <w:b/>
              </w:rPr>
            </w:pPr>
            <w:r w:rsidRPr="002F3334">
              <w:rPr>
                <w:b/>
              </w:rPr>
              <w:t>T= Test</w:t>
            </w:r>
          </w:p>
          <w:p w14:paraId="673DCB1A" w14:textId="60673C6F" w:rsidR="007D5AA1" w:rsidRPr="002F3334" w:rsidRDefault="007D5AA1" w:rsidP="007D5AA1">
            <w:pPr>
              <w:rPr>
                <w:b/>
                <w:u w:val="single"/>
              </w:rPr>
            </w:pPr>
            <w:r w:rsidRPr="002F3334">
              <w:rPr>
                <w:b/>
              </w:rPr>
              <w:t>I= Interview</w:t>
            </w:r>
          </w:p>
        </w:tc>
      </w:tr>
      <w:tr w:rsidR="007D5AA1" w:rsidRPr="00B85397" w14:paraId="3188803D" w14:textId="77777777" w:rsidTr="006F136F">
        <w:trPr>
          <w:trHeight w:val="832"/>
        </w:trPr>
        <w:tc>
          <w:tcPr>
            <w:tcW w:w="1817" w:type="dxa"/>
          </w:tcPr>
          <w:p w14:paraId="699A012B" w14:textId="77777777" w:rsidR="007D5AA1" w:rsidRPr="00B85397" w:rsidRDefault="007D5AA1" w:rsidP="007D5AA1">
            <w:pPr>
              <w:rPr>
                <w:b/>
              </w:rPr>
            </w:pPr>
            <w:r w:rsidRPr="00B85397">
              <w:rPr>
                <w:b/>
              </w:rPr>
              <w:t>Knowledge</w:t>
            </w:r>
          </w:p>
          <w:p w14:paraId="542BBCEA" w14:textId="77777777" w:rsidR="007D5AA1" w:rsidRPr="00B85397" w:rsidRDefault="007D5AA1" w:rsidP="007D5AA1">
            <w:pPr>
              <w:rPr>
                <w:b/>
              </w:rPr>
            </w:pPr>
          </w:p>
          <w:p w14:paraId="2E71AD6B" w14:textId="77777777" w:rsidR="007D5AA1" w:rsidRPr="00A71C64" w:rsidRDefault="007D5AA1" w:rsidP="007D5AA1">
            <w:pPr>
              <w:rPr>
                <w:b/>
                <w:sz w:val="22"/>
                <w:szCs w:val="22"/>
              </w:rPr>
            </w:pPr>
          </w:p>
        </w:tc>
        <w:tc>
          <w:tcPr>
            <w:tcW w:w="3253" w:type="dxa"/>
          </w:tcPr>
          <w:p w14:paraId="5A16ADB2" w14:textId="3EE4146A" w:rsidR="007D5AA1" w:rsidRPr="00A71C64" w:rsidRDefault="007D5AA1" w:rsidP="007D5AA1">
            <w:pPr>
              <w:rPr>
                <w:b/>
                <w:sz w:val="22"/>
                <w:szCs w:val="22"/>
              </w:rPr>
            </w:pPr>
            <w:r w:rsidRPr="005C2FB4">
              <w:rPr>
                <w:rFonts w:eastAsia="Times New Roman"/>
              </w:rPr>
              <w:t>Understanding of Landlord and Tenant Legislation relating to Service Charges and the legal processes for managing properties held on long leases.</w:t>
            </w:r>
          </w:p>
        </w:tc>
        <w:tc>
          <w:tcPr>
            <w:tcW w:w="1821" w:type="dxa"/>
          </w:tcPr>
          <w:p w14:paraId="33127EF9" w14:textId="7FD8D29E" w:rsidR="007D5AA1" w:rsidRPr="009702F0" w:rsidRDefault="009702F0" w:rsidP="007D5AA1">
            <w:pPr>
              <w:rPr>
                <w:bCs/>
                <w:sz w:val="22"/>
                <w:szCs w:val="22"/>
              </w:rPr>
            </w:pPr>
            <w:r w:rsidRPr="009702F0">
              <w:rPr>
                <w:bCs/>
                <w:sz w:val="22"/>
                <w:szCs w:val="22"/>
              </w:rPr>
              <w:t>E</w:t>
            </w:r>
          </w:p>
        </w:tc>
        <w:tc>
          <w:tcPr>
            <w:tcW w:w="1631" w:type="dxa"/>
          </w:tcPr>
          <w:p w14:paraId="679DF337" w14:textId="28EB2CAE" w:rsidR="007D5AA1" w:rsidRPr="009702F0" w:rsidRDefault="009702F0" w:rsidP="007D5AA1">
            <w:pPr>
              <w:rPr>
                <w:bCs/>
              </w:rPr>
            </w:pPr>
            <w:r w:rsidRPr="009702F0">
              <w:rPr>
                <w:bCs/>
              </w:rPr>
              <w:t>A/I</w:t>
            </w:r>
          </w:p>
        </w:tc>
      </w:tr>
      <w:tr w:rsidR="007D5AA1" w:rsidRPr="00B85397" w14:paraId="59816845" w14:textId="77777777" w:rsidTr="006F136F">
        <w:trPr>
          <w:trHeight w:val="832"/>
        </w:trPr>
        <w:tc>
          <w:tcPr>
            <w:tcW w:w="1817" w:type="dxa"/>
          </w:tcPr>
          <w:p w14:paraId="56D916A7" w14:textId="77777777" w:rsidR="007D5AA1" w:rsidRPr="00B85397" w:rsidRDefault="007D5AA1" w:rsidP="007D5AA1">
            <w:pPr>
              <w:rPr>
                <w:b/>
              </w:rPr>
            </w:pPr>
          </w:p>
        </w:tc>
        <w:tc>
          <w:tcPr>
            <w:tcW w:w="3253" w:type="dxa"/>
          </w:tcPr>
          <w:p w14:paraId="6146E001" w14:textId="1B414162" w:rsidR="007D5AA1" w:rsidRPr="00A71C64" w:rsidRDefault="009702F0" w:rsidP="007D5AA1">
            <w:pPr>
              <w:rPr>
                <w:b/>
                <w:sz w:val="22"/>
                <w:szCs w:val="22"/>
              </w:rPr>
            </w:pPr>
            <w:r w:rsidRPr="00A02CD8">
              <w:rPr>
                <w:rFonts w:eastAsia="Times New Roman"/>
              </w:rPr>
              <w:t>Eager to broaden knowledge of leasehold law, service charge calculation, and budgetary control</w:t>
            </w:r>
          </w:p>
        </w:tc>
        <w:tc>
          <w:tcPr>
            <w:tcW w:w="1821" w:type="dxa"/>
          </w:tcPr>
          <w:p w14:paraId="770C704F" w14:textId="3C14EC36" w:rsidR="007D5AA1" w:rsidRPr="009702F0" w:rsidRDefault="009702F0" w:rsidP="007D5AA1">
            <w:pPr>
              <w:rPr>
                <w:bCs/>
                <w:sz w:val="22"/>
                <w:szCs w:val="22"/>
              </w:rPr>
            </w:pPr>
            <w:r w:rsidRPr="009702F0">
              <w:rPr>
                <w:bCs/>
                <w:sz w:val="22"/>
                <w:szCs w:val="22"/>
              </w:rPr>
              <w:t>E</w:t>
            </w:r>
          </w:p>
        </w:tc>
        <w:tc>
          <w:tcPr>
            <w:tcW w:w="1631" w:type="dxa"/>
          </w:tcPr>
          <w:p w14:paraId="333D80C2" w14:textId="512F642A" w:rsidR="007D5AA1" w:rsidRPr="00B85397" w:rsidRDefault="009702F0" w:rsidP="007D5AA1">
            <w:pPr>
              <w:rPr>
                <w:b/>
                <w:u w:val="single"/>
              </w:rPr>
            </w:pPr>
            <w:r w:rsidRPr="009702F0">
              <w:rPr>
                <w:bCs/>
              </w:rPr>
              <w:t>A/I</w:t>
            </w:r>
          </w:p>
        </w:tc>
      </w:tr>
      <w:tr w:rsidR="007D5AA1" w:rsidRPr="00B85397" w14:paraId="1783EE60" w14:textId="77777777" w:rsidTr="006F136F">
        <w:trPr>
          <w:trHeight w:val="832"/>
        </w:trPr>
        <w:tc>
          <w:tcPr>
            <w:tcW w:w="1817" w:type="dxa"/>
          </w:tcPr>
          <w:p w14:paraId="30349B0C" w14:textId="77777777" w:rsidR="007D5AA1" w:rsidRPr="00B85397" w:rsidRDefault="007D5AA1" w:rsidP="007D5AA1">
            <w:pPr>
              <w:rPr>
                <w:b/>
              </w:rPr>
            </w:pPr>
          </w:p>
        </w:tc>
        <w:tc>
          <w:tcPr>
            <w:tcW w:w="3253" w:type="dxa"/>
          </w:tcPr>
          <w:p w14:paraId="6D2CE3D0" w14:textId="73A82413" w:rsidR="007D5AA1" w:rsidRPr="00A71C64" w:rsidRDefault="009702F0" w:rsidP="007D5AA1">
            <w:pPr>
              <w:rPr>
                <w:b/>
                <w:sz w:val="22"/>
                <w:szCs w:val="22"/>
              </w:rPr>
            </w:pPr>
            <w:r w:rsidRPr="0088229A">
              <w:rPr>
                <w:rFonts w:eastAsia="Times New Roman"/>
              </w:rPr>
              <w:t>Understanding of the legal requirements for the preparation of residential leasehold service charges</w:t>
            </w:r>
          </w:p>
        </w:tc>
        <w:tc>
          <w:tcPr>
            <w:tcW w:w="1821" w:type="dxa"/>
          </w:tcPr>
          <w:p w14:paraId="6E2C9533" w14:textId="593510EE" w:rsidR="007D5AA1" w:rsidRPr="009702F0" w:rsidRDefault="009702F0" w:rsidP="007D5AA1">
            <w:pPr>
              <w:rPr>
                <w:bCs/>
                <w:sz w:val="22"/>
                <w:szCs w:val="22"/>
              </w:rPr>
            </w:pPr>
            <w:r w:rsidRPr="009702F0">
              <w:rPr>
                <w:bCs/>
                <w:sz w:val="22"/>
                <w:szCs w:val="22"/>
              </w:rPr>
              <w:t>E</w:t>
            </w:r>
          </w:p>
        </w:tc>
        <w:tc>
          <w:tcPr>
            <w:tcW w:w="1631" w:type="dxa"/>
          </w:tcPr>
          <w:p w14:paraId="0747A74E" w14:textId="77777777" w:rsidR="007D5AA1" w:rsidRPr="009702F0" w:rsidRDefault="009702F0" w:rsidP="007D5AA1">
            <w:pPr>
              <w:rPr>
                <w:bCs/>
              </w:rPr>
            </w:pPr>
            <w:r w:rsidRPr="009702F0">
              <w:rPr>
                <w:bCs/>
              </w:rPr>
              <w:t>A/I</w:t>
            </w:r>
          </w:p>
          <w:p w14:paraId="3F64C26F" w14:textId="7BD7164D" w:rsidR="009702F0" w:rsidRPr="009702F0" w:rsidRDefault="009702F0" w:rsidP="007D5AA1">
            <w:pPr>
              <w:rPr>
                <w:bCs/>
              </w:rPr>
            </w:pPr>
          </w:p>
        </w:tc>
      </w:tr>
      <w:tr w:rsidR="007D5AA1" w:rsidRPr="00B85397" w14:paraId="7FB965BD" w14:textId="77777777" w:rsidTr="006F136F">
        <w:trPr>
          <w:trHeight w:val="832"/>
        </w:trPr>
        <w:tc>
          <w:tcPr>
            <w:tcW w:w="1817" w:type="dxa"/>
          </w:tcPr>
          <w:p w14:paraId="1C4E839F" w14:textId="77777777" w:rsidR="007D5AA1" w:rsidRPr="00B85397" w:rsidRDefault="007D5AA1" w:rsidP="007D5AA1">
            <w:pPr>
              <w:rPr>
                <w:b/>
              </w:rPr>
            </w:pPr>
          </w:p>
        </w:tc>
        <w:tc>
          <w:tcPr>
            <w:tcW w:w="3253" w:type="dxa"/>
          </w:tcPr>
          <w:p w14:paraId="0B1C224A" w14:textId="64785A83" w:rsidR="007D5AA1" w:rsidRPr="00A71C64" w:rsidRDefault="009702F0" w:rsidP="007D5AA1">
            <w:pPr>
              <w:rPr>
                <w:b/>
                <w:sz w:val="22"/>
                <w:szCs w:val="22"/>
              </w:rPr>
            </w:pPr>
            <w:r w:rsidRPr="00202BA4">
              <w:rPr>
                <w:rFonts w:eastAsia="Times New Roman"/>
              </w:rPr>
              <w:t>Understanding of the systems and processes to be used for the recording of accounting data to be used in the calculation or residential leasehold service charges</w:t>
            </w:r>
          </w:p>
        </w:tc>
        <w:tc>
          <w:tcPr>
            <w:tcW w:w="1821" w:type="dxa"/>
          </w:tcPr>
          <w:p w14:paraId="515C14D9" w14:textId="4ABC70D5" w:rsidR="007D5AA1" w:rsidRPr="009702F0" w:rsidRDefault="009702F0" w:rsidP="007D5AA1">
            <w:pPr>
              <w:rPr>
                <w:bCs/>
                <w:sz w:val="22"/>
                <w:szCs w:val="22"/>
              </w:rPr>
            </w:pPr>
            <w:r w:rsidRPr="009702F0">
              <w:rPr>
                <w:bCs/>
                <w:sz w:val="22"/>
                <w:szCs w:val="22"/>
              </w:rPr>
              <w:t>E</w:t>
            </w:r>
          </w:p>
        </w:tc>
        <w:tc>
          <w:tcPr>
            <w:tcW w:w="1631" w:type="dxa"/>
          </w:tcPr>
          <w:p w14:paraId="5498A9DD" w14:textId="51E08895" w:rsidR="007D5AA1" w:rsidRPr="009702F0" w:rsidRDefault="009702F0" w:rsidP="007D5AA1">
            <w:pPr>
              <w:rPr>
                <w:bCs/>
              </w:rPr>
            </w:pPr>
            <w:r w:rsidRPr="009702F0">
              <w:rPr>
                <w:bCs/>
              </w:rPr>
              <w:t>A/I</w:t>
            </w:r>
          </w:p>
        </w:tc>
      </w:tr>
      <w:tr w:rsidR="007D5AA1" w:rsidRPr="00B85397" w14:paraId="7A1854E5" w14:textId="77777777" w:rsidTr="006F136F">
        <w:trPr>
          <w:trHeight w:val="832"/>
        </w:trPr>
        <w:tc>
          <w:tcPr>
            <w:tcW w:w="1817" w:type="dxa"/>
          </w:tcPr>
          <w:p w14:paraId="31570A13" w14:textId="77777777" w:rsidR="007D5AA1" w:rsidRPr="00B85397" w:rsidRDefault="007D5AA1" w:rsidP="007D5AA1">
            <w:pPr>
              <w:rPr>
                <w:b/>
              </w:rPr>
            </w:pPr>
          </w:p>
        </w:tc>
        <w:tc>
          <w:tcPr>
            <w:tcW w:w="3253" w:type="dxa"/>
          </w:tcPr>
          <w:p w14:paraId="732A4980" w14:textId="00A8F77A" w:rsidR="007D5AA1" w:rsidRPr="00A71C64" w:rsidRDefault="009702F0" w:rsidP="007D5AA1">
            <w:pPr>
              <w:rPr>
                <w:b/>
                <w:sz w:val="22"/>
                <w:szCs w:val="22"/>
              </w:rPr>
            </w:pPr>
            <w:r w:rsidRPr="001C496D">
              <w:rPr>
                <w:rFonts w:eastAsia="Times New Roman"/>
              </w:rPr>
              <w:t>Knowledge of the terms of leases and the rights and responsibilities of freeholders and leaseholders</w:t>
            </w:r>
            <w:r>
              <w:rPr>
                <w:rFonts w:eastAsia="Times New Roman"/>
              </w:rPr>
              <w:t xml:space="preserve">. </w:t>
            </w:r>
            <w:r w:rsidRPr="000B43CC">
              <w:rPr>
                <w:rFonts w:eastAsia="Times New Roman"/>
              </w:rPr>
              <w:t>Knowledge of the way in which Local Authorities are organised and conduct their business</w:t>
            </w:r>
          </w:p>
        </w:tc>
        <w:tc>
          <w:tcPr>
            <w:tcW w:w="1821" w:type="dxa"/>
          </w:tcPr>
          <w:p w14:paraId="3852A218" w14:textId="2DE48A95" w:rsidR="007D5AA1" w:rsidRPr="009702F0" w:rsidRDefault="009702F0" w:rsidP="007D5AA1">
            <w:pPr>
              <w:rPr>
                <w:bCs/>
                <w:sz w:val="22"/>
                <w:szCs w:val="22"/>
              </w:rPr>
            </w:pPr>
            <w:r w:rsidRPr="009702F0">
              <w:rPr>
                <w:bCs/>
                <w:sz w:val="22"/>
                <w:szCs w:val="22"/>
              </w:rPr>
              <w:t>E</w:t>
            </w:r>
          </w:p>
        </w:tc>
        <w:tc>
          <w:tcPr>
            <w:tcW w:w="1631" w:type="dxa"/>
          </w:tcPr>
          <w:p w14:paraId="55215074" w14:textId="16E64AA0" w:rsidR="007D5AA1" w:rsidRPr="009702F0" w:rsidRDefault="009702F0" w:rsidP="007D5AA1">
            <w:pPr>
              <w:rPr>
                <w:bCs/>
              </w:rPr>
            </w:pPr>
            <w:r w:rsidRPr="009702F0">
              <w:rPr>
                <w:bCs/>
              </w:rPr>
              <w:t>A/I</w:t>
            </w:r>
          </w:p>
        </w:tc>
      </w:tr>
      <w:tr w:rsidR="007D5AA1" w:rsidRPr="00B85397" w14:paraId="1BF74FD5" w14:textId="77777777" w:rsidTr="006F136F">
        <w:trPr>
          <w:trHeight w:val="832"/>
        </w:trPr>
        <w:tc>
          <w:tcPr>
            <w:tcW w:w="1817" w:type="dxa"/>
          </w:tcPr>
          <w:p w14:paraId="2CFB453C" w14:textId="77777777" w:rsidR="007D5AA1" w:rsidRPr="00B85397" w:rsidRDefault="007D5AA1" w:rsidP="007D5AA1">
            <w:pPr>
              <w:rPr>
                <w:b/>
              </w:rPr>
            </w:pPr>
            <w:r w:rsidRPr="00B85397">
              <w:rPr>
                <w:b/>
              </w:rPr>
              <w:t>Qualifications</w:t>
            </w:r>
          </w:p>
          <w:p w14:paraId="2DEAB4B8" w14:textId="3E9BDBAC" w:rsidR="007D5AA1" w:rsidRPr="00A71C64" w:rsidRDefault="007D5AA1" w:rsidP="007D5AA1">
            <w:pPr>
              <w:rPr>
                <w:b/>
                <w:sz w:val="22"/>
                <w:szCs w:val="22"/>
              </w:rPr>
            </w:pPr>
            <w:r w:rsidRPr="00B85397">
              <w:rPr>
                <w:b/>
              </w:rPr>
              <w:t>&amp; Experience</w:t>
            </w:r>
          </w:p>
        </w:tc>
        <w:tc>
          <w:tcPr>
            <w:tcW w:w="3253" w:type="dxa"/>
          </w:tcPr>
          <w:p w14:paraId="2023B077" w14:textId="51679176" w:rsidR="007D5AA1" w:rsidRPr="00A71C64" w:rsidRDefault="007D5AA1" w:rsidP="009702F0">
            <w:pPr>
              <w:rPr>
                <w:b/>
                <w:sz w:val="22"/>
                <w:szCs w:val="22"/>
              </w:rPr>
            </w:pPr>
            <w:r w:rsidRPr="006B4B36">
              <w:t>Experience of reviewing systems and control processes for recording cost data to be used in the calculation of residential leasehold service charges.</w:t>
            </w:r>
          </w:p>
        </w:tc>
        <w:tc>
          <w:tcPr>
            <w:tcW w:w="1821" w:type="dxa"/>
          </w:tcPr>
          <w:p w14:paraId="143592DC" w14:textId="1BC9A615" w:rsidR="007D5AA1" w:rsidRPr="009702F0" w:rsidRDefault="009702F0" w:rsidP="007D5AA1">
            <w:pPr>
              <w:rPr>
                <w:bCs/>
                <w:sz w:val="22"/>
                <w:szCs w:val="22"/>
              </w:rPr>
            </w:pPr>
            <w:r w:rsidRPr="009702F0">
              <w:rPr>
                <w:bCs/>
                <w:sz w:val="22"/>
                <w:szCs w:val="22"/>
              </w:rPr>
              <w:t>E</w:t>
            </w:r>
          </w:p>
        </w:tc>
        <w:tc>
          <w:tcPr>
            <w:tcW w:w="1631" w:type="dxa"/>
          </w:tcPr>
          <w:p w14:paraId="664FBC4A" w14:textId="4AA95670" w:rsidR="007D5AA1" w:rsidRPr="009702F0" w:rsidRDefault="009702F0" w:rsidP="007D5AA1">
            <w:pPr>
              <w:rPr>
                <w:bCs/>
              </w:rPr>
            </w:pPr>
            <w:r w:rsidRPr="009702F0">
              <w:rPr>
                <w:bCs/>
              </w:rPr>
              <w:t>A/I</w:t>
            </w:r>
          </w:p>
        </w:tc>
      </w:tr>
      <w:tr w:rsidR="009702F0" w:rsidRPr="00B85397" w14:paraId="16518803" w14:textId="77777777" w:rsidTr="006F136F">
        <w:trPr>
          <w:trHeight w:val="832"/>
        </w:trPr>
        <w:tc>
          <w:tcPr>
            <w:tcW w:w="1817" w:type="dxa"/>
          </w:tcPr>
          <w:p w14:paraId="60EE6D17" w14:textId="77777777" w:rsidR="009702F0" w:rsidRPr="00B85397" w:rsidRDefault="009702F0" w:rsidP="009702F0">
            <w:pPr>
              <w:rPr>
                <w:b/>
              </w:rPr>
            </w:pPr>
          </w:p>
        </w:tc>
        <w:tc>
          <w:tcPr>
            <w:tcW w:w="3253" w:type="dxa"/>
          </w:tcPr>
          <w:p w14:paraId="35DBE618" w14:textId="7C5BA60A" w:rsidR="009702F0" w:rsidRPr="00A71C64" w:rsidRDefault="009702F0" w:rsidP="009702F0">
            <w:pPr>
              <w:rPr>
                <w:b/>
                <w:sz w:val="22"/>
                <w:szCs w:val="22"/>
              </w:rPr>
            </w:pPr>
            <w:r>
              <w:t>Experience of leasehold management / service charge calculation / management in social housing sector.</w:t>
            </w:r>
          </w:p>
        </w:tc>
        <w:tc>
          <w:tcPr>
            <w:tcW w:w="1821" w:type="dxa"/>
          </w:tcPr>
          <w:p w14:paraId="5016FF49" w14:textId="0A553782" w:rsidR="009702F0" w:rsidRPr="009702F0" w:rsidRDefault="009702F0" w:rsidP="009702F0">
            <w:pPr>
              <w:rPr>
                <w:bCs/>
                <w:sz w:val="22"/>
                <w:szCs w:val="22"/>
              </w:rPr>
            </w:pPr>
            <w:r w:rsidRPr="009702F0">
              <w:rPr>
                <w:bCs/>
                <w:sz w:val="22"/>
                <w:szCs w:val="22"/>
              </w:rPr>
              <w:t>E</w:t>
            </w:r>
          </w:p>
        </w:tc>
        <w:tc>
          <w:tcPr>
            <w:tcW w:w="1631" w:type="dxa"/>
          </w:tcPr>
          <w:p w14:paraId="023F1B18" w14:textId="77777777" w:rsidR="009702F0" w:rsidRPr="009702F0" w:rsidRDefault="009702F0" w:rsidP="009702F0">
            <w:pPr>
              <w:rPr>
                <w:bCs/>
              </w:rPr>
            </w:pPr>
            <w:r w:rsidRPr="009702F0">
              <w:rPr>
                <w:bCs/>
              </w:rPr>
              <w:t>A/I</w:t>
            </w:r>
          </w:p>
          <w:p w14:paraId="1D4C61D2" w14:textId="77777777" w:rsidR="009702F0" w:rsidRPr="009702F0" w:rsidRDefault="009702F0" w:rsidP="009702F0">
            <w:pPr>
              <w:rPr>
                <w:bCs/>
              </w:rPr>
            </w:pPr>
          </w:p>
        </w:tc>
      </w:tr>
      <w:tr w:rsidR="009702F0" w:rsidRPr="00B85397" w14:paraId="0A86EEA1" w14:textId="77777777" w:rsidTr="006F136F">
        <w:trPr>
          <w:trHeight w:val="832"/>
        </w:trPr>
        <w:tc>
          <w:tcPr>
            <w:tcW w:w="1817" w:type="dxa"/>
          </w:tcPr>
          <w:p w14:paraId="3774DE72" w14:textId="77777777" w:rsidR="009702F0" w:rsidRPr="00B85397" w:rsidRDefault="009702F0" w:rsidP="009702F0">
            <w:pPr>
              <w:rPr>
                <w:b/>
              </w:rPr>
            </w:pPr>
          </w:p>
        </w:tc>
        <w:tc>
          <w:tcPr>
            <w:tcW w:w="3253" w:type="dxa"/>
          </w:tcPr>
          <w:p w14:paraId="198683CC" w14:textId="5A031D6A" w:rsidR="009702F0" w:rsidRPr="00A71C64" w:rsidRDefault="009702F0" w:rsidP="009702F0">
            <w:pPr>
              <w:rPr>
                <w:b/>
                <w:sz w:val="22"/>
                <w:szCs w:val="22"/>
              </w:rPr>
            </w:pPr>
            <w:r w:rsidRPr="008659C1">
              <w:rPr>
                <w:lang w:val="en-US"/>
              </w:rPr>
              <w:t xml:space="preserve">Experience of the preparation of management accounting reports within </w:t>
            </w:r>
            <w:r w:rsidRPr="008659C1">
              <w:rPr>
                <w:lang w:val="en-US"/>
              </w:rPr>
              <w:lastRenderedPageBreak/>
              <w:t>the context of an established budgetary control framework</w:t>
            </w:r>
            <w:r>
              <w:rPr>
                <w:lang w:val="en-US"/>
              </w:rPr>
              <w:t xml:space="preserve"> and implementing work plans</w:t>
            </w:r>
          </w:p>
        </w:tc>
        <w:tc>
          <w:tcPr>
            <w:tcW w:w="1821" w:type="dxa"/>
          </w:tcPr>
          <w:p w14:paraId="587AEE6B" w14:textId="2C98F330" w:rsidR="009702F0" w:rsidRPr="00A71C64" w:rsidRDefault="009702F0" w:rsidP="009702F0">
            <w:pPr>
              <w:rPr>
                <w:b/>
                <w:sz w:val="22"/>
                <w:szCs w:val="22"/>
              </w:rPr>
            </w:pPr>
            <w:r w:rsidRPr="009702F0">
              <w:rPr>
                <w:bCs/>
                <w:sz w:val="22"/>
                <w:szCs w:val="22"/>
              </w:rPr>
              <w:lastRenderedPageBreak/>
              <w:t>E</w:t>
            </w:r>
          </w:p>
        </w:tc>
        <w:tc>
          <w:tcPr>
            <w:tcW w:w="1631" w:type="dxa"/>
          </w:tcPr>
          <w:p w14:paraId="02B6331C" w14:textId="77777777" w:rsidR="009702F0" w:rsidRPr="009702F0" w:rsidRDefault="009702F0" w:rsidP="009702F0">
            <w:pPr>
              <w:rPr>
                <w:bCs/>
              </w:rPr>
            </w:pPr>
            <w:r w:rsidRPr="009702F0">
              <w:rPr>
                <w:bCs/>
              </w:rPr>
              <w:t>A/I</w:t>
            </w:r>
          </w:p>
          <w:p w14:paraId="7F195962" w14:textId="77777777" w:rsidR="009702F0" w:rsidRPr="00B85397" w:rsidRDefault="009702F0" w:rsidP="009702F0">
            <w:pPr>
              <w:rPr>
                <w:b/>
                <w:u w:val="single"/>
              </w:rPr>
            </w:pPr>
          </w:p>
        </w:tc>
      </w:tr>
      <w:tr w:rsidR="009702F0" w:rsidRPr="00B85397" w14:paraId="461412F6" w14:textId="77777777" w:rsidTr="006F136F">
        <w:trPr>
          <w:trHeight w:val="832"/>
        </w:trPr>
        <w:tc>
          <w:tcPr>
            <w:tcW w:w="1817" w:type="dxa"/>
          </w:tcPr>
          <w:p w14:paraId="02D6FE90" w14:textId="77777777" w:rsidR="009702F0" w:rsidRPr="00B85397" w:rsidRDefault="009702F0" w:rsidP="009702F0">
            <w:pPr>
              <w:rPr>
                <w:b/>
              </w:rPr>
            </w:pPr>
          </w:p>
        </w:tc>
        <w:tc>
          <w:tcPr>
            <w:tcW w:w="3253" w:type="dxa"/>
          </w:tcPr>
          <w:p w14:paraId="2F82EC3C" w14:textId="77777777" w:rsidR="009702F0" w:rsidRDefault="009702F0" w:rsidP="009702F0">
            <w:pPr>
              <w:autoSpaceDE w:val="0"/>
              <w:autoSpaceDN w:val="0"/>
              <w:adjustRightInd w:val="0"/>
              <w:spacing w:before="120" w:after="120"/>
              <w:rPr>
                <w:lang w:val="en-US"/>
              </w:rPr>
            </w:pPr>
            <w:r w:rsidRPr="00371760">
              <w:rPr>
                <w:lang w:val="en-US"/>
              </w:rPr>
              <w:t>High level of competency in the use of IT including integrated housing management systems and Microsoft Office© products, particularly Word, Excel and Outlook</w:t>
            </w:r>
          </w:p>
          <w:p w14:paraId="4CAD8D91" w14:textId="77777777" w:rsidR="009702F0" w:rsidRPr="0006102F" w:rsidRDefault="009702F0" w:rsidP="009702F0">
            <w:pPr>
              <w:autoSpaceDE w:val="0"/>
              <w:autoSpaceDN w:val="0"/>
              <w:adjustRightInd w:val="0"/>
              <w:spacing w:before="120" w:after="120"/>
              <w:rPr>
                <w:lang w:val="en-US"/>
              </w:rPr>
            </w:pPr>
            <w:r w:rsidRPr="0006102F">
              <w:rPr>
                <w:lang w:val="en-US"/>
              </w:rPr>
              <w:t>Desirable Criteria</w:t>
            </w:r>
          </w:p>
          <w:p w14:paraId="0CF095F5" w14:textId="391CD05D" w:rsidR="009702F0" w:rsidRPr="00A71C64" w:rsidRDefault="009702F0" w:rsidP="009702F0">
            <w:pPr>
              <w:rPr>
                <w:b/>
                <w:sz w:val="22"/>
                <w:szCs w:val="22"/>
              </w:rPr>
            </w:pPr>
            <w:r w:rsidRPr="0006102F">
              <w:rPr>
                <w:lang w:val="en-US"/>
              </w:rPr>
              <w:t>•</w:t>
            </w:r>
            <w:r w:rsidRPr="0006102F">
              <w:rPr>
                <w:lang w:val="en-US"/>
              </w:rPr>
              <w:tab/>
              <w:t>CCAB Part qualified</w:t>
            </w:r>
          </w:p>
        </w:tc>
        <w:tc>
          <w:tcPr>
            <w:tcW w:w="1821" w:type="dxa"/>
          </w:tcPr>
          <w:p w14:paraId="3821168A" w14:textId="77777777" w:rsidR="009702F0" w:rsidRDefault="009702F0" w:rsidP="009702F0">
            <w:pPr>
              <w:rPr>
                <w:bCs/>
                <w:sz w:val="22"/>
                <w:szCs w:val="22"/>
              </w:rPr>
            </w:pPr>
            <w:r w:rsidRPr="009702F0">
              <w:rPr>
                <w:bCs/>
                <w:sz w:val="22"/>
                <w:szCs w:val="22"/>
              </w:rPr>
              <w:t>E</w:t>
            </w:r>
            <w:r>
              <w:rPr>
                <w:bCs/>
                <w:sz w:val="22"/>
                <w:szCs w:val="22"/>
              </w:rPr>
              <w:t xml:space="preserve"> </w:t>
            </w:r>
          </w:p>
          <w:p w14:paraId="58C7FCF5" w14:textId="77777777" w:rsidR="009702F0" w:rsidRDefault="009702F0" w:rsidP="009702F0">
            <w:pPr>
              <w:rPr>
                <w:bCs/>
                <w:sz w:val="22"/>
                <w:szCs w:val="22"/>
              </w:rPr>
            </w:pPr>
          </w:p>
          <w:p w14:paraId="367F920E" w14:textId="77777777" w:rsidR="009702F0" w:rsidRDefault="009702F0" w:rsidP="009702F0">
            <w:pPr>
              <w:rPr>
                <w:bCs/>
                <w:sz w:val="22"/>
                <w:szCs w:val="22"/>
              </w:rPr>
            </w:pPr>
          </w:p>
          <w:p w14:paraId="0C3EFBA3" w14:textId="77777777" w:rsidR="009702F0" w:rsidRDefault="009702F0" w:rsidP="009702F0">
            <w:pPr>
              <w:rPr>
                <w:bCs/>
                <w:sz w:val="22"/>
                <w:szCs w:val="22"/>
              </w:rPr>
            </w:pPr>
          </w:p>
          <w:p w14:paraId="5EDDABAD" w14:textId="77777777" w:rsidR="009702F0" w:rsidRDefault="009702F0" w:rsidP="009702F0">
            <w:pPr>
              <w:rPr>
                <w:bCs/>
                <w:sz w:val="22"/>
                <w:szCs w:val="22"/>
              </w:rPr>
            </w:pPr>
          </w:p>
          <w:p w14:paraId="71DFE320" w14:textId="77777777" w:rsidR="009702F0" w:rsidRDefault="009702F0" w:rsidP="009702F0">
            <w:pPr>
              <w:rPr>
                <w:bCs/>
                <w:sz w:val="22"/>
                <w:szCs w:val="22"/>
              </w:rPr>
            </w:pPr>
          </w:p>
          <w:p w14:paraId="21D2B70C" w14:textId="77777777" w:rsidR="009702F0" w:rsidRDefault="009702F0" w:rsidP="009702F0">
            <w:pPr>
              <w:rPr>
                <w:bCs/>
                <w:sz w:val="22"/>
                <w:szCs w:val="22"/>
              </w:rPr>
            </w:pPr>
          </w:p>
          <w:p w14:paraId="3EA6D79D" w14:textId="77777777" w:rsidR="009702F0" w:rsidRDefault="009702F0" w:rsidP="009702F0">
            <w:pPr>
              <w:rPr>
                <w:bCs/>
                <w:sz w:val="22"/>
                <w:szCs w:val="22"/>
              </w:rPr>
            </w:pPr>
          </w:p>
          <w:p w14:paraId="234DFE56" w14:textId="77777777" w:rsidR="009702F0" w:rsidRDefault="009702F0" w:rsidP="009702F0">
            <w:pPr>
              <w:rPr>
                <w:bCs/>
                <w:sz w:val="22"/>
                <w:szCs w:val="22"/>
              </w:rPr>
            </w:pPr>
          </w:p>
          <w:p w14:paraId="04B5A1F7" w14:textId="2AAAA486" w:rsidR="009702F0" w:rsidRPr="009702F0" w:rsidRDefault="009702F0" w:rsidP="009702F0">
            <w:pPr>
              <w:rPr>
                <w:bCs/>
                <w:sz w:val="22"/>
                <w:szCs w:val="22"/>
              </w:rPr>
            </w:pPr>
            <w:r w:rsidRPr="009702F0">
              <w:rPr>
                <w:bCs/>
                <w:sz w:val="22"/>
                <w:szCs w:val="22"/>
              </w:rPr>
              <w:t>D</w:t>
            </w:r>
          </w:p>
        </w:tc>
        <w:tc>
          <w:tcPr>
            <w:tcW w:w="1631" w:type="dxa"/>
          </w:tcPr>
          <w:p w14:paraId="69D9F6DA" w14:textId="77777777" w:rsidR="009702F0" w:rsidRPr="009702F0" w:rsidRDefault="009702F0" w:rsidP="009702F0">
            <w:pPr>
              <w:rPr>
                <w:bCs/>
              </w:rPr>
            </w:pPr>
            <w:r w:rsidRPr="009702F0">
              <w:rPr>
                <w:bCs/>
              </w:rPr>
              <w:t>A/I</w:t>
            </w:r>
          </w:p>
          <w:p w14:paraId="47132F8D" w14:textId="77777777" w:rsidR="009702F0" w:rsidRPr="00B85397" w:rsidRDefault="009702F0" w:rsidP="009702F0">
            <w:pPr>
              <w:rPr>
                <w:b/>
                <w:u w:val="single"/>
              </w:rPr>
            </w:pPr>
          </w:p>
        </w:tc>
      </w:tr>
      <w:tr w:rsidR="009702F0" w:rsidRPr="00B85397" w14:paraId="33CCDB5B" w14:textId="77777777" w:rsidTr="006F136F">
        <w:trPr>
          <w:trHeight w:val="832"/>
        </w:trPr>
        <w:tc>
          <w:tcPr>
            <w:tcW w:w="1817" w:type="dxa"/>
          </w:tcPr>
          <w:p w14:paraId="22A54377" w14:textId="264EFF60" w:rsidR="009702F0" w:rsidRPr="00B85397" w:rsidRDefault="009702F0" w:rsidP="009702F0">
            <w:pPr>
              <w:rPr>
                <w:b/>
              </w:rPr>
            </w:pPr>
            <w:r>
              <w:rPr>
                <w:b/>
              </w:rPr>
              <w:t xml:space="preserve">Skills and Abilities </w:t>
            </w:r>
          </w:p>
        </w:tc>
        <w:tc>
          <w:tcPr>
            <w:tcW w:w="3253" w:type="dxa"/>
          </w:tcPr>
          <w:p w14:paraId="391A00AD" w14:textId="7EE87690" w:rsidR="009702F0" w:rsidRPr="00371760" w:rsidRDefault="009702F0" w:rsidP="009702F0">
            <w:pPr>
              <w:autoSpaceDE w:val="0"/>
              <w:autoSpaceDN w:val="0"/>
              <w:adjustRightInd w:val="0"/>
              <w:spacing w:before="120" w:after="120"/>
              <w:rPr>
                <w:lang w:val="en-US"/>
              </w:rPr>
            </w:pPr>
            <w:r w:rsidRPr="009702F0">
              <w:rPr>
                <w:lang w:val="en-US"/>
              </w:rPr>
              <w:t>A high level of analytical, verbal and numeric reasoning skills. Ability to develop and learn</w:t>
            </w:r>
          </w:p>
        </w:tc>
        <w:tc>
          <w:tcPr>
            <w:tcW w:w="1821" w:type="dxa"/>
          </w:tcPr>
          <w:p w14:paraId="3598BB86" w14:textId="49A6755E" w:rsidR="009702F0" w:rsidRPr="00A71C64" w:rsidRDefault="009702F0" w:rsidP="009702F0">
            <w:pPr>
              <w:rPr>
                <w:b/>
                <w:sz w:val="22"/>
                <w:szCs w:val="22"/>
              </w:rPr>
            </w:pPr>
            <w:r w:rsidRPr="009702F0">
              <w:rPr>
                <w:bCs/>
                <w:sz w:val="22"/>
                <w:szCs w:val="22"/>
              </w:rPr>
              <w:t>E</w:t>
            </w:r>
          </w:p>
        </w:tc>
        <w:tc>
          <w:tcPr>
            <w:tcW w:w="1631" w:type="dxa"/>
          </w:tcPr>
          <w:p w14:paraId="11F1787C" w14:textId="77777777" w:rsidR="009702F0" w:rsidRPr="009702F0" w:rsidRDefault="009702F0" w:rsidP="009702F0">
            <w:pPr>
              <w:rPr>
                <w:bCs/>
              </w:rPr>
            </w:pPr>
            <w:r w:rsidRPr="009702F0">
              <w:rPr>
                <w:bCs/>
              </w:rPr>
              <w:t>A/I</w:t>
            </w:r>
          </w:p>
          <w:p w14:paraId="3F5ED2E1" w14:textId="77777777" w:rsidR="009702F0" w:rsidRPr="00B85397" w:rsidRDefault="009702F0" w:rsidP="009702F0">
            <w:pPr>
              <w:rPr>
                <w:b/>
                <w:u w:val="single"/>
              </w:rPr>
            </w:pPr>
          </w:p>
        </w:tc>
      </w:tr>
      <w:tr w:rsidR="009702F0" w:rsidRPr="00B85397" w14:paraId="424E0684" w14:textId="77777777" w:rsidTr="006F136F">
        <w:trPr>
          <w:trHeight w:val="832"/>
        </w:trPr>
        <w:tc>
          <w:tcPr>
            <w:tcW w:w="1817" w:type="dxa"/>
          </w:tcPr>
          <w:p w14:paraId="3CA9244D" w14:textId="77777777" w:rsidR="009702F0" w:rsidRPr="00B85397" w:rsidRDefault="009702F0" w:rsidP="009702F0">
            <w:pPr>
              <w:rPr>
                <w:b/>
              </w:rPr>
            </w:pPr>
          </w:p>
        </w:tc>
        <w:tc>
          <w:tcPr>
            <w:tcW w:w="3253" w:type="dxa"/>
          </w:tcPr>
          <w:p w14:paraId="3C2B0F19" w14:textId="77777777" w:rsidR="009702F0" w:rsidRPr="009702F0" w:rsidRDefault="009702F0" w:rsidP="009702F0">
            <w:pPr>
              <w:autoSpaceDE w:val="0"/>
              <w:autoSpaceDN w:val="0"/>
              <w:adjustRightInd w:val="0"/>
              <w:spacing w:before="120" w:after="120"/>
              <w:rPr>
                <w:lang w:val="en-US"/>
              </w:rPr>
            </w:pPr>
            <w:r w:rsidRPr="009702F0">
              <w:rPr>
                <w:lang w:val="en-US"/>
              </w:rPr>
              <w:t>Ability to communicate clearly and effectively with colleagues and service users</w:t>
            </w:r>
          </w:p>
          <w:p w14:paraId="3FE2793C" w14:textId="5AEF125D" w:rsidR="009702F0" w:rsidRPr="00371760" w:rsidRDefault="009702F0" w:rsidP="009702F0">
            <w:pPr>
              <w:autoSpaceDE w:val="0"/>
              <w:autoSpaceDN w:val="0"/>
              <w:adjustRightInd w:val="0"/>
              <w:spacing w:before="120" w:after="120"/>
              <w:rPr>
                <w:lang w:val="en-US"/>
              </w:rPr>
            </w:pPr>
            <w:r w:rsidRPr="009702F0">
              <w:rPr>
                <w:lang w:val="en-US"/>
              </w:rPr>
              <w:t xml:space="preserve">Effective </w:t>
            </w:r>
            <w:proofErr w:type="gramStart"/>
            <w:r w:rsidRPr="009702F0">
              <w:rPr>
                <w:lang w:val="en-US"/>
              </w:rPr>
              <w:t>communicate</w:t>
            </w:r>
            <w:proofErr w:type="gramEnd"/>
            <w:r w:rsidRPr="009702F0">
              <w:rPr>
                <w:lang w:val="en-US"/>
              </w:rPr>
              <w:t xml:space="preserve"> skills face to face and on the telephone/ MS Teams</w:t>
            </w:r>
          </w:p>
        </w:tc>
        <w:tc>
          <w:tcPr>
            <w:tcW w:w="1821" w:type="dxa"/>
          </w:tcPr>
          <w:p w14:paraId="6E51D5C6" w14:textId="7A2F15D8" w:rsidR="009702F0" w:rsidRPr="00A71C64" w:rsidRDefault="009702F0" w:rsidP="009702F0">
            <w:pPr>
              <w:rPr>
                <w:b/>
                <w:sz w:val="22"/>
                <w:szCs w:val="22"/>
              </w:rPr>
            </w:pPr>
            <w:r w:rsidRPr="009702F0">
              <w:rPr>
                <w:bCs/>
                <w:sz w:val="22"/>
                <w:szCs w:val="22"/>
              </w:rPr>
              <w:t>E</w:t>
            </w:r>
          </w:p>
        </w:tc>
        <w:tc>
          <w:tcPr>
            <w:tcW w:w="1631" w:type="dxa"/>
          </w:tcPr>
          <w:p w14:paraId="7B65E8AA" w14:textId="77777777" w:rsidR="009702F0" w:rsidRPr="009702F0" w:rsidRDefault="009702F0" w:rsidP="009702F0">
            <w:pPr>
              <w:rPr>
                <w:bCs/>
              </w:rPr>
            </w:pPr>
            <w:r w:rsidRPr="009702F0">
              <w:rPr>
                <w:bCs/>
              </w:rPr>
              <w:t>A/I</w:t>
            </w:r>
          </w:p>
          <w:p w14:paraId="54830B1C" w14:textId="77777777" w:rsidR="009702F0" w:rsidRPr="00B85397" w:rsidRDefault="009702F0" w:rsidP="009702F0">
            <w:pPr>
              <w:rPr>
                <w:b/>
                <w:u w:val="single"/>
              </w:rPr>
            </w:pPr>
          </w:p>
        </w:tc>
      </w:tr>
      <w:tr w:rsidR="009702F0" w:rsidRPr="00B85397" w14:paraId="7E2C61AF" w14:textId="77777777" w:rsidTr="006F136F">
        <w:trPr>
          <w:trHeight w:val="832"/>
        </w:trPr>
        <w:tc>
          <w:tcPr>
            <w:tcW w:w="1817" w:type="dxa"/>
          </w:tcPr>
          <w:p w14:paraId="722DC871" w14:textId="77777777" w:rsidR="009702F0" w:rsidRPr="00B85397" w:rsidRDefault="009702F0" w:rsidP="009702F0">
            <w:pPr>
              <w:rPr>
                <w:b/>
              </w:rPr>
            </w:pPr>
          </w:p>
        </w:tc>
        <w:tc>
          <w:tcPr>
            <w:tcW w:w="3253" w:type="dxa"/>
          </w:tcPr>
          <w:p w14:paraId="616F7F93" w14:textId="7C52F91C" w:rsidR="009702F0" w:rsidRPr="009702F0" w:rsidRDefault="009702F0" w:rsidP="009702F0">
            <w:pPr>
              <w:autoSpaceDE w:val="0"/>
              <w:autoSpaceDN w:val="0"/>
              <w:adjustRightInd w:val="0"/>
              <w:spacing w:before="120" w:after="120"/>
              <w:rPr>
                <w:lang w:val="en-US"/>
              </w:rPr>
            </w:pPr>
            <w:r w:rsidRPr="001C01ED">
              <w:rPr>
                <w:rFonts w:eastAsia="Times New Roman"/>
              </w:rPr>
              <w:t>Ability to present a professional image of the LBTH and its service</w:t>
            </w:r>
          </w:p>
        </w:tc>
        <w:tc>
          <w:tcPr>
            <w:tcW w:w="1821" w:type="dxa"/>
          </w:tcPr>
          <w:p w14:paraId="0D7E133B" w14:textId="1AF65349" w:rsidR="009702F0" w:rsidRPr="00A71C64" w:rsidRDefault="009702F0" w:rsidP="009702F0">
            <w:pPr>
              <w:rPr>
                <w:b/>
                <w:sz w:val="22"/>
                <w:szCs w:val="22"/>
              </w:rPr>
            </w:pPr>
            <w:r w:rsidRPr="009702F0">
              <w:rPr>
                <w:bCs/>
                <w:sz w:val="22"/>
                <w:szCs w:val="22"/>
              </w:rPr>
              <w:t>E</w:t>
            </w:r>
          </w:p>
        </w:tc>
        <w:tc>
          <w:tcPr>
            <w:tcW w:w="1631" w:type="dxa"/>
          </w:tcPr>
          <w:p w14:paraId="76E5E6B7" w14:textId="77777777" w:rsidR="009702F0" w:rsidRPr="009702F0" w:rsidRDefault="009702F0" w:rsidP="009702F0">
            <w:pPr>
              <w:rPr>
                <w:bCs/>
              </w:rPr>
            </w:pPr>
            <w:r w:rsidRPr="009702F0">
              <w:rPr>
                <w:bCs/>
              </w:rPr>
              <w:t>A/I</w:t>
            </w:r>
          </w:p>
          <w:p w14:paraId="38B47655" w14:textId="77777777" w:rsidR="009702F0" w:rsidRPr="00B85397" w:rsidRDefault="009702F0" w:rsidP="009702F0">
            <w:pPr>
              <w:rPr>
                <w:b/>
                <w:u w:val="single"/>
              </w:rPr>
            </w:pPr>
          </w:p>
        </w:tc>
      </w:tr>
      <w:tr w:rsidR="009702F0" w:rsidRPr="00B85397" w14:paraId="2B7F0535" w14:textId="77777777" w:rsidTr="006F136F">
        <w:trPr>
          <w:trHeight w:val="832"/>
        </w:trPr>
        <w:tc>
          <w:tcPr>
            <w:tcW w:w="1817" w:type="dxa"/>
          </w:tcPr>
          <w:p w14:paraId="4CA59670" w14:textId="77777777" w:rsidR="009702F0" w:rsidRPr="00B85397" w:rsidRDefault="009702F0" w:rsidP="009702F0">
            <w:pPr>
              <w:rPr>
                <w:b/>
              </w:rPr>
            </w:pPr>
          </w:p>
        </w:tc>
        <w:tc>
          <w:tcPr>
            <w:tcW w:w="3253" w:type="dxa"/>
          </w:tcPr>
          <w:p w14:paraId="07891A3C" w14:textId="1FFB26C3" w:rsidR="009702F0" w:rsidRPr="001C01ED" w:rsidRDefault="009702F0" w:rsidP="009702F0">
            <w:pPr>
              <w:autoSpaceDE w:val="0"/>
              <w:autoSpaceDN w:val="0"/>
              <w:adjustRightInd w:val="0"/>
              <w:spacing w:before="120" w:after="120"/>
              <w:rPr>
                <w:rFonts w:eastAsia="Times New Roman"/>
              </w:rPr>
            </w:pPr>
            <w:r w:rsidRPr="00DC725E">
              <w:rPr>
                <w:rFonts w:eastAsia="Times New Roman"/>
              </w:rPr>
              <w:t>Ability to work flexibly, be self-motivated under pressure and manage own workload to meet target deadlines</w:t>
            </w:r>
          </w:p>
        </w:tc>
        <w:tc>
          <w:tcPr>
            <w:tcW w:w="1821" w:type="dxa"/>
          </w:tcPr>
          <w:p w14:paraId="31C03794" w14:textId="697C320B" w:rsidR="009702F0" w:rsidRPr="00A71C64" w:rsidRDefault="009702F0" w:rsidP="009702F0">
            <w:pPr>
              <w:rPr>
                <w:b/>
                <w:sz w:val="22"/>
                <w:szCs w:val="22"/>
              </w:rPr>
            </w:pPr>
            <w:r w:rsidRPr="009702F0">
              <w:rPr>
                <w:bCs/>
                <w:sz w:val="22"/>
                <w:szCs w:val="22"/>
              </w:rPr>
              <w:t>E</w:t>
            </w:r>
          </w:p>
        </w:tc>
        <w:tc>
          <w:tcPr>
            <w:tcW w:w="1631" w:type="dxa"/>
          </w:tcPr>
          <w:p w14:paraId="5C98B36D" w14:textId="77777777" w:rsidR="009702F0" w:rsidRPr="009702F0" w:rsidRDefault="009702F0" w:rsidP="009702F0">
            <w:pPr>
              <w:rPr>
                <w:bCs/>
              </w:rPr>
            </w:pPr>
            <w:r w:rsidRPr="009702F0">
              <w:rPr>
                <w:bCs/>
              </w:rPr>
              <w:t>A/I</w:t>
            </w:r>
          </w:p>
          <w:p w14:paraId="3621030E" w14:textId="77777777" w:rsidR="009702F0" w:rsidRPr="00B85397" w:rsidRDefault="009702F0" w:rsidP="009702F0">
            <w:pPr>
              <w:rPr>
                <w:b/>
                <w:u w:val="single"/>
              </w:rPr>
            </w:pPr>
          </w:p>
        </w:tc>
      </w:tr>
      <w:tr w:rsidR="009702F0" w:rsidRPr="00B85397" w14:paraId="29E29373" w14:textId="77777777" w:rsidTr="006F136F">
        <w:trPr>
          <w:trHeight w:val="832"/>
        </w:trPr>
        <w:tc>
          <w:tcPr>
            <w:tcW w:w="1817" w:type="dxa"/>
          </w:tcPr>
          <w:p w14:paraId="082DBA50" w14:textId="77777777" w:rsidR="009702F0" w:rsidRPr="00B85397" w:rsidRDefault="009702F0" w:rsidP="009702F0">
            <w:pPr>
              <w:rPr>
                <w:b/>
              </w:rPr>
            </w:pPr>
          </w:p>
        </w:tc>
        <w:tc>
          <w:tcPr>
            <w:tcW w:w="3253" w:type="dxa"/>
          </w:tcPr>
          <w:p w14:paraId="7AE4AA71" w14:textId="77777777" w:rsidR="009702F0" w:rsidRDefault="009702F0" w:rsidP="009702F0">
            <w:pPr>
              <w:autoSpaceDE w:val="0"/>
              <w:autoSpaceDN w:val="0"/>
              <w:adjustRightInd w:val="0"/>
              <w:spacing w:before="120" w:after="120"/>
              <w:rPr>
                <w:rFonts w:eastAsia="Times New Roman"/>
              </w:rPr>
            </w:pPr>
            <w:r w:rsidRPr="004C689D">
              <w:rPr>
                <w:rFonts w:eastAsia="Times New Roman"/>
              </w:rPr>
              <w:t>Ability to work effectively both alone and in a team environment</w:t>
            </w:r>
          </w:p>
          <w:p w14:paraId="5D5146A8" w14:textId="316B9C03" w:rsidR="009702F0" w:rsidRPr="001C01ED" w:rsidRDefault="009702F0" w:rsidP="009702F0">
            <w:pPr>
              <w:autoSpaceDE w:val="0"/>
              <w:autoSpaceDN w:val="0"/>
              <w:adjustRightInd w:val="0"/>
              <w:spacing w:before="120" w:after="120"/>
              <w:rPr>
                <w:rFonts w:eastAsia="Times New Roman"/>
              </w:rPr>
            </w:pPr>
            <w:r w:rsidRPr="001072C5">
              <w:rPr>
                <w:rFonts w:eastAsia="Times New Roman"/>
              </w:rPr>
              <w:t>Ability to analyse information in a logical and objective way, establishing trends and patterns</w:t>
            </w:r>
          </w:p>
        </w:tc>
        <w:tc>
          <w:tcPr>
            <w:tcW w:w="1821" w:type="dxa"/>
          </w:tcPr>
          <w:p w14:paraId="121092B2" w14:textId="751D89E3" w:rsidR="009702F0" w:rsidRPr="00A71C64" w:rsidRDefault="009702F0" w:rsidP="009702F0">
            <w:pPr>
              <w:rPr>
                <w:b/>
                <w:sz w:val="22"/>
                <w:szCs w:val="22"/>
              </w:rPr>
            </w:pPr>
            <w:r w:rsidRPr="009702F0">
              <w:rPr>
                <w:bCs/>
                <w:sz w:val="22"/>
                <w:szCs w:val="22"/>
              </w:rPr>
              <w:t>E</w:t>
            </w:r>
          </w:p>
        </w:tc>
        <w:tc>
          <w:tcPr>
            <w:tcW w:w="1631" w:type="dxa"/>
          </w:tcPr>
          <w:p w14:paraId="093FCA92" w14:textId="77777777" w:rsidR="009702F0" w:rsidRPr="009702F0" w:rsidRDefault="009702F0" w:rsidP="009702F0">
            <w:pPr>
              <w:rPr>
                <w:bCs/>
              </w:rPr>
            </w:pPr>
            <w:r w:rsidRPr="009702F0">
              <w:rPr>
                <w:bCs/>
              </w:rPr>
              <w:t>A/I</w:t>
            </w:r>
          </w:p>
          <w:p w14:paraId="20D86D37" w14:textId="77777777" w:rsidR="009702F0" w:rsidRPr="00B85397" w:rsidRDefault="009702F0" w:rsidP="009702F0">
            <w:pPr>
              <w:rPr>
                <w:b/>
                <w:u w:val="single"/>
              </w:rPr>
            </w:pPr>
          </w:p>
        </w:tc>
      </w:tr>
      <w:tr w:rsidR="009702F0" w:rsidRPr="00B85397" w14:paraId="5EC2FB88" w14:textId="77777777" w:rsidTr="006F136F">
        <w:trPr>
          <w:trHeight w:val="832"/>
        </w:trPr>
        <w:tc>
          <w:tcPr>
            <w:tcW w:w="1817" w:type="dxa"/>
          </w:tcPr>
          <w:p w14:paraId="057A1DE5" w14:textId="77777777" w:rsidR="009702F0" w:rsidRPr="00B85397" w:rsidRDefault="009702F0" w:rsidP="009702F0">
            <w:pPr>
              <w:rPr>
                <w:b/>
              </w:rPr>
            </w:pPr>
          </w:p>
        </w:tc>
        <w:tc>
          <w:tcPr>
            <w:tcW w:w="3253" w:type="dxa"/>
          </w:tcPr>
          <w:p w14:paraId="38D97D42" w14:textId="5D83821C" w:rsidR="009702F0" w:rsidRPr="004C689D" w:rsidRDefault="009702F0" w:rsidP="009702F0">
            <w:pPr>
              <w:autoSpaceDE w:val="0"/>
              <w:autoSpaceDN w:val="0"/>
              <w:adjustRightInd w:val="0"/>
              <w:spacing w:before="120" w:after="120"/>
              <w:rPr>
                <w:rFonts w:eastAsia="Times New Roman"/>
              </w:rPr>
            </w:pPr>
            <w:r w:rsidRPr="001971B7">
              <w:rPr>
                <w:rFonts w:eastAsia="Times New Roman"/>
              </w:rPr>
              <w:t>Ability to develop and implement service improvement plans</w:t>
            </w:r>
          </w:p>
        </w:tc>
        <w:tc>
          <w:tcPr>
            <w:tcW w:w="1821" w:type="dxa"/>
          </w:tcPr>
          <w:p w14:paraId="0AA7271E" w14:textId="2245EE7A" w:rsidR="009702F0" w:rsidRPr="00A71C64" w:rsidRDefault="009702F0" w:rsidP="009702F0">
            <w:pPr>
              <w:rPr>
                <w:b/>
                <w:sz w:val="22"/>
                <w:szCs w:val="22"/>
              </w:rPr>
            </w:pPr>
            <w:r w:rsidRPr="009702F0">
              <w:rPr>
                <w:bCs/>
                <w:sz w:val="22"/>
                <w:szCs w:val="22"/>
              </w:rPr>
              <w:t>E</w:t>
            </w:r>
          </w:p>
        </w:tc>
        <w:tc>
          <w:tcPr>
            <w:tcW w:w="1631" w:type="dxa"/>
          </w:tcPr>
          <w:p w14:paraId="6FDA844D" w14:textId="77777777" w:rsidR="009702F0" w:rsidRPr="009702F0" w:rsidRDefault="009702F0" w:rsidP="009702F0">
            <w:pPr>
              <w:rPr>
                <w:bCs/>
              </w:rPr>
            </w:pPr>
            <w:r w:rsidRPr="009702F0">
              <w:rPr>
                <w:bCs/>
              </w:rPr>
              <w:t>A/I</w:t>
            </w:r>
          </w:p>
          <w:p w14:paraId="49947114" w14:textId="77777777" w:rsidR="009702F0" w:rsidRPr="00B85397" w:rsidRDefault="009702F0" w:rsidP="009702F0">
            <w:pPr>
              <w:rPr>
                <w:b/>
                <w:u w:val="single"/>
              </w:rPr>
            </w:pPr>
          </w:p>
        </w:tc>
      </w:tr>
      <w:tr w:rsidR="009702F0" w:rsidRPr="00B85397" w14:paraId="35B0D62D" w14:textId="77777777" w:rsidTr="006F136F">
        <w:trPr>
          <w:trHeight w:val="832"/>
        </w:trPr>
        <w:tc>
          <w:tcPr>
            <w:tcW w:w="1817" w:type="dxa"/>
          </w:tcPr>
          <w:p w14:paraId="41403265" w14:textId="77777777" w:rsidR="009702F0" w:rsidRPr="00A71C64" w:rsidRDefault="009702F0" w:rsidP="009702F0">
            <w:pPr>
              <w:rPr>
                <w:b/>
                <w:sz w:val="22"/>
                <w:szCs w:val="22"/>
              </w:rPr>
            </w:pPr>
            <w:r w:rsidRPr="00A71C64">
              <w:rPr>
                <w:b/>
                <w:sz w:val="22"/>
                <w:szCs w:val="22"/>
              </w:rPr>
              <w:lastRenderedPageBreak/>
              <w:t>Living the TOWER Values sets out the essential behaviours required of all staff.</w:t>
            </w:r>
          </w:p>
        </w:tc>
        <w:tc>
          <w:tcPr>
            <w:tcW w:w="3253" w:type="dxa"/>
          </w:tcPr>
          <w:p w14:paraId="56DA2448" w14:textId="77777777" w:rsidR="009702F0" w:rsidRPr="00A71C64" w:rsidRDefault="009702F0" w:rsidP="009702F0">
            <w:pPr>
              <w:rPr>
                <w:b/>
                <w:sz w:val="22"/>
                <w:szCs w:val="22"/>
              </w:rPr>
            </w:pPr>
          </w:p>
        </w:tc>
        <w:tc>
          <w:tcPr>
            <w:tcW w:w="1821" w:type="dxa"/>
          </w:tcPr>
          <w:p w14:paraId="09AEC4F6" w14:textId="77777777" w:rsidR="009702F0" w:rsidRPr="00A71C64" w:rsidRDefault="009702F0" w:rsidP="009702F0">
            <w:pPr>
              <w:rPr>
                <w:b/>
                <w:sz w:val="22"/>
                <w:szCs w:val="22"/>
              </w:rPr>
            </w:pPr>
            <w:r w:rsidRPr="00A71C64">
              <w:rPr>
                <w:b/>
                <w:sz w:val="22"/>
                <w:szCs w:val="22"/>
              </w:rPr>
              <w:t>They are aligned to the organisation’s five TOWER Values</w:t>
            </w:r>
          </w:p>
        </w:tc>
        <w:tc>
          <w:tcPr>
            <w:tcW w:w="1631" w:type="dxa"/>
          </w:tcPr>
          <w:p w14:paraId="10C6CCF0" w14:textId="77777777" w:rsidR="009702F0" w:rsidRPr="00B85397" w:rsidRDefault="009702F0" w:rsidP="009702F0">
            <w:pPr>
              <w:rPr>
                <w:b/>
                <w:u w:val="single"/>
              </w:rPr>
            </w:pPr>
          </w:p>
        </w:tc>
      </w:tr>
      <w:tr w:rsidR="009702F0" w:rsidRPr="00B85397" w14:paraId="3F99EED2" w14:textId="77777777" w:rsidTr="006F136F">
        <w:trPr>
          <w:trHeight w:val="832"/>
        </w:trPr>
        <w:tc>
          <w:tcPr>
            <w:tcW w:w="1817" w:type="dxa"/>
          </w:tcPr>
          <w:p w14:paraId="5C153EA8" w14:textId="77777777" w:rsidR="009702F0" w:rsidRPr="00C03273" w:rsidRDefault="009702F0" w:rsidP="009702F0">
            <w:pPr>
              <w:jc w:val="both"/>
              <w:rPr>
                <w:rFonts w:eastAsia="Calibri"/>
                <w:sz w:val="22"/>
                <w:szCs w:val="22"/>
              </w:rPr>
            </w:pPr>
            <w:r w:rsidRPr="00C03273">
              <w:rPr>
                <w:sz w:val="22"/>
                <w:szCs w:val="22"/>
              </w:rPr>
              <w:t xml:space="preserve">We work </w:t>
            </w:r>
            <w:r w:rsidRPr="00A71C64">
              <w:rPr>
                <w:b/>
                <w:sz w:val="22"/>
                <w:szCs w:val="22"/>
              </w:rPr>
              <w:t>TOGETHER</w:t>
            </w:r>
            <w:r w:rsidRPr="00C03273">
              <w:rPr>
                <w:sz w:val="22"/>
                <w:szCs w:val="22"/>
              </w:rPr>
              <w:t xml:space="preserve"> across boundaries and with partners to achieve the best outcomes for Tower Hamlets</w:t>
            </w:r>
          </w:p>
          <w:p w14:paraId="3611A9B8" w14:textId="77777777" w:rsidR="009702F0" w:rsidRPr="00B85397" w:rsidRDefault="009702F0" w:rsidP="009702F0"/>
        </w:tc>
        <w:tc>
          <w:tcPr>
            <w:tcW w:w="3253" w:type="dxa"/>
          </w:tcPr>
          <w:p w14:paraId="1CA806B3" w14:textId="77777777" w:rsidR="009702F0" w:rsidRPr="00942109" w:rsidRDefault="009702F0" w:rsidP="009702F0">
            <w:pPr>
              <w:rPr>
                <w:b/>
                <w:bCs/>
                <w:iCs/>
              </w:rPr>
            </w:pPr>
            <w:r w:rsidRPr="00942109">
              <w:rPr>
                <w:b/>
                <w:bCs/>
                <w:iCs/>
              </w:rPr>
              <w:t xml:space="preserve">Developing Networks </w:t>
            </w:r>
          </w:p>
          <w:p w14:paraId="7515B6BF" w14:textId="77777777" w:rsidR="009702F0" w:rsidRPr="00C47493" w:rsidRDefault="009702F0" w:rsidP="009702F0">
            <w:pPr>
              <w:rPr>
                <w:iCs/>
              </w:rPr>
            </w:pPr>
            <w:r w:rsidRPr="00C47493">
              <w:rPr>
                <w:iCs/>
              </w:rPr>
              <w:t xml:space="preserve">Maintains and encourages networking across teams to achieve the best outcomes  </w:t>
            </w:r>
          </w:p>
          <w:p w14:paraId="5D10C6A7" w14:textId="77777777" w:rsidR="009702F0" w:rsidRPr="00C47493" w:rsidRDefault="009702F0" w:rsidP="009702F0">
            <w:pPr>
              <w:rPr>
                <w:iCs/>
              </w:rPr>
            </w:pPr>
            <w:r w:rsidRPr="00C47493">
              <w:rPr>
                <w:iCs/>
              </w:rPr>
              <w:t xml:space="preserve">  </w:t>
            </w:r>
          </w:p>
          <w:p w14:paraId="67A1EBE0" w14:textId="77777777" w:rsidR="009702F0" w:rsidRPr="00942109" w:rsidRDefault="009702F0" w:rsidP="009702F0">
            <w:pPr>
              <w:rPr>
                <w:b/>
                <w:bCs/>
                <w:iCs/>
              </w:rPr>
            </w:pPr>
            <w:r w:rsidRPr="00942109">
              <w:rPr>
                <w:b/>
                <w:bCs/>
                <w:iCs/>
              </w:rPr>
              <w:t xml:space="preserve">Collaborating </w:t>
            </w:r>
          </w:p>
          <w:p w14:paraId="213D31CF" w14:textId="77777777" w:rsidR="009702F0" w:rsidRPr="00C47493" w:rsidRDefault="009702F0" w:rsidP="009702F0">
            <w:pPr>
              <w:rPr>
                <w:iCs/>
              </w:rPr>
            </w:pPr>
            <w:r w:rsidRPr="00C47493">
              <w:rPr>
                <w:iCs/>
              </w:rPr>
              <w:t>Works as a team and collaborates with others to ensure accuracy of information.</w:t>
            </w:r>
          </w:p>
          <w:p w14:paraId="5EA8C6E4" w14:textId="06D6AEB8" w:rsidR="009702F0" w:rsidRPr="00A71C64" w:rsidRDefault="009702F0" w:rsidP="009702F0">
            <w:pPr>
              <w:rPr>
                <w:i/>
              </w:rPr>
            </w:pPr>
          </w:p>
        </w:tc>
        <w:tc>
          <w:tcPr>
            <w:tcW w:w="1821" w:type="dxa"/>
          </w:tcPr>
          <w:p w14:paraId="0BE30ADF" w14:textId="77777777" w:rsidR="009702F0" w:rsidRPr="00B85397" w:rsidRDefault="009702F0" w:rsidP="009702F0">
            <w:pPr>
              <w:rPr>
                <w:b/>
                <w:u w:val="single"/>
              </w:rPr>
            </w:pPr>
          </w:p>
        </w:tc>
        <w:tc>
          <w:tcPr>
            <w:tcW w:w="1631" w:type="dxa"/>
          </w:tcPr>
          <w:p w14:paraId="2024D206" w14:textId="77777777" w:rsidR="009702F0" w:rsidRPr="00B85397" w:rsidRDefault="009702F0" w:rsidP="009702F0">
            <w:pPr>
              <w:rPr>
                <w:b/>
                <w:u w:val="single"/>
              </w:rPr>
            </w:pPr>
          </w:p>
        </w:tc>
      </w:tr>
      <w:tr w:rsidR="009702F0" w:rsidRPr="00B85397" w14:paraId="342E9AAB" w14:textId="77777777" w:rsidTr="006F136F">
        <w:trPr>
          <w:trHeight w:val="898"/>
        </w:trPr>
        <w:tc>
          <w:tcPr>
            <w:tcW w:w="1817" w:type="dxa"/>
          </w:tcPr>
          <w:p w14:paraId="0F6BC270" w14:textId="77777777" w:rsidR="009702F0" w:rsidRPr="00C03273" w:rsidRDefault="009702F0" w:rsidP="009702F0">
            <w:pPr>
              <w:rPr>
                <w:sz w:val="22"/>
                <w:szCs w:val="22"/>
              </w:rPr>
            </w:pPr>
            <w:r w:rsidRPr="00C03273">
              <w:rPr>
                <w:sz w:val="22"/>
                <w:szCs w:val="22"/>
              </w:rPr>
              <w:t xml:space="preserve">We are </w:t>
            </w:r>
            <w:r w:rsidRPr="00A71C64">
              <w:rPr>
                <w:b/>
                <w:sz w:val="22"/>
                <w:szCs w:val="22"/>
              </w:rPr>
              <w:t xml:space="preserve">OPEN </w:t>
            </w:r>
            <w:r w:rsidRPr="00C03273">
              <w:rPr>
                <w:sz w:val="22"/>
                <w:szCs w:val="22"/>
              </w:rPr>
              <w:t>and transparent</w:t>
            </w:r>
          </w:p>
          <w:p w14:paraId="340EF57D" w14:textId="77777777" w:rsidR="009702F0" w:rsidRPr="00B85397" w:rsidRDefault="009702F0" w:rsidP="009702F0"/>
        </w:tc>
        <w:tc>
          <w:tcPr>
            <w:tcW w:w="3253" w:type="dxa"/>
          </w:tcPr>
          <w:p w14:paraId="71F332F3" w14:textId="77777777" w:rsidR="009702F0" w:rsidRPr="00247A29" w:rsidRDefault="009702F0" w:rsidP="009702F0">
            <w:pPr>
              <w:rPr>
                <w:iCs/>
              </w:rPr>
            </w:pPr>
            <w:r w:rsidRPr="00247A29">
              <w:rPr>
                <w:b/>
                <w:bCs/>
                <w:iCs/>
              </w:rPr>
              <w:t>Being approachable</w:t>
            </w:r>
            <w:r w:rsidRPr="00247A29">
              <w:rPr>
                <w:iCs/>
              </w:rPr>
              <w:t xml:space="preserve"> Approachable and seeks regular internal and external feedback from people to improve how they and others do things</w:t>
            </w:r>
          </w:p>
          <w:p w14:paraId="5CF243C6" w14:textId="77777777" w:rsidR="009702F0" w:rsidRPr="00247A29" w:rsidRDefault="009702F0" w:rsidP="009702F0">
            <w:pPr>
              <w:rPr>
                <w:iCs/>
              </w:rPr>
            </w:pPr>
          </w:p>
          <w:p w14:paraId="19F68E90" w14:textId="77777777" w:rsidR="009702F0" w:rsidRPr="00942109" w:rsidRDefault="009702F0" w:rsidP="009702F0">
            <w:pPr>
              <w:rPr>
                <w:b/>
                <w:bCs/>
                <w:iCs/>
              </w:rPr>
            </w:pPr>
            <w:r w:rsidRPr="00942109">
              <w:rPr>
                <w:b/>
                <w:bCs/>
                <w:iCs/>
              </w:rPr>
              <w:t>Communicating clearly</w:t>
            </w:r>
          </w:p>
          <w:p w14:paraId="1BC90616" w14:textId="77777777" w:rsidR="009702F0" w:rsidRPr="00247A29" w:rsidRDefault="009702F0" w:rsidP="009702F0">
            <w:pPr>
              <w:rPr>
                <w:iCs/>
              </w:rPr>
            </w:pPr>
            <w:r w:rsidRPr="00247A29">
              <w:rPr>
                <w:iCs/>
              </w:rPr>
              <w:t xml:space="preserve">Produces quality, transparent information for use by colleagues to assist them with enquiries  </w:t>
            </w:r>
          </w:p>
          <w:p w14:paraId="3CEC9C18" w14:textId="22C7EE93" w:rsidR="009702F0" w:rsidRPr="00247A29" w:rsidRDefault="009702F0" w:rsidP="009702F0">
            <w:pPr>
              <w:rPr>
                <w:iCs/>
              </w:rPr>
            </w:pPr>
          </w:p>
        </w:tc>
        <w:tc>
          <w:tcPr>
            <w:tcW w:w="1821" w:type="dxa"/>
          </w:tcPr>
          <w:p w14:paraId="5C2D1CD5" w14:textId="77777777" w:rsidR="009702F0" w:rsidRPr="00B85397" w:rsidRDefault="009702F0" w:rsidP="009702F0">
            <w:pPr>
              <w:rPr>
                <w:b/>
                <w:u w:val="single"/>
              </w:rPr>
            </w:pPr>
          </w:p>
        </w:tc>
        <w:tc>
          <w:tcPr>
            <w:tcW w:w="1631" w:type="dxa"/>
          </w:tcPr>
          <w:p w14:paraId="49B80898" w14:textId="77777777" w:rsidR="009702F0" w:rsidRPr="00B85397" w:rsidRDefault="009702F0" w:rsidP="009702F0">
            <w:pPr>
              <w:rPr>
                <w:b/>
                <w:u w:val="single"/>
              </w:rPr>
            </w:pPr>
          </w:p>
        </w:tc>
      </w:tr>
      <w:tr w:rsidR="009702F0" w:rsidRPr="00B85397" w14:paraId="26D868E6" w14:textId="77777777" w:rsidTr="006F136F">
        <w:trPr>
          <w:trHeight w:val="783"/>
        </w:trPr>
        <w:tc>
          <w:tcPr>
            <w:tcW w:w="1817" w:type="dxa"/>
          </w:tcPr>
          <w:p w14:paraId="7AF057BA" w14:textId="77777777" w:rsidR="009702F0" w:rsidRDefault="009702F0" w:rsidP="009702F0">
            <w:pPr>
              <w:rPr>
                <w:sz w:val="22"/>
                <w:szCs w:val="22"/>
              </w:rPr>
            </w:pPr>
            <w:r w:rsidRPr="00C03273">
              <w:rPr>
                <w:sz w:val="22"/>
                <w:szCs w:val="22"/>
              </w:rPr>
              <w:t xml:space="preserve">We are </w:t>
            </w:r>
            <w:r w:rsidRPr="00A71C64">
              <w:rPr>
                <w:b/>
                <w:sz w:val="22"/>
                <w:szCs w:val="22"/>
              </w:rPr>
              <w:t>WILLING</w:t>
            </w:r>
            <w:r w:rsidRPr="00C03273">
              <w:rPr>
                <w:sz w:val="22"/>
                <w:szCs w:val="22"/>
              </w:rPr>
              <w:t xml:space="preserve"> to challenge, innovate and be accountable</w:t>
            </w:r>
          </w:p>
          <w:p w14:paraId="716270F4" w14:textId="77777777" w:rsidR="009702F0" w:rsidRPr="00B85397" w:rsidRDefault="009702F0" w:rsidP="009702F0"/>
        </w:tc>
        <w:tc>
          <w:tcPr>
            <w:tcW w:w="3253" w:type="dxa"/>
          </w:tcPr>
          <w:p w14:paraId="38AD6B7A" w14:textId="77777777" w:rsidR="009702F0" w:rsidRPr="00C87FDA" w:rsidRDefault="009702F0" w:rsidP="009702F0">
            <w:pPr>
              <w:rPr>
                <w:iCs/>
              </w:rPr>
            </w:pPr>
            <w:r w:rsidRPr="00C87FDA">
              <w:rPr>
                <w:b/>
                <w:bCs/>
                <w:iCs/>
              </w:rPr>
              <w:t>Learning and challenge</w:t>
            </w:r>
            <w:r w:rsidRPr="00C87FDA">
              <w:rPr>
                <w:iCs/>
              </w:rPr>
              <w:t xml:space="preserve"> Respectfully challenges others, using data and observation to drive improved outcomes. </w:t>
            </w:r>
          </w:p>
          <w:p w14:paraId="7000E9DB" w14:textId="77777777" w:rsidR="009702F0" w:rsidRPr="00C87FDA" w:rsidRDefault="009702F0" w:rsidP="009702F0">
            <w:pPr>
              <w:rPr>
                <w:iCs/>
              </w:rPr>
            </w:pPr>
            <w:r w:rsidRPr="00C87FDA">
              <w:rPr>
                <w:iCs/>
              </w:rPr>
              <w:t xml:space="preserve">  </w:t>
            </w:r>
          </w:p>
          <w:p w14:paraId="6EF414DC" w14:textId="77777777" w:rsidR="009702F0" w:rsidRPr="00C87FDA" w:rsidRDefault="009702F0" w:rsidP="009702F0">
            <w:pPr>
              <w:rPr>
                <w:b/>
                <w:bCs/>
                <w:iCs/>
              </w:rPr>
            </w:pPr>
            <w:r w:rsidRPr="00C87FDA">
              <w:rPr>
                <w:b/>
                <w:bCs/>
                <w:iCs/>
              </w:rPr>
              <w:t xml:space="preserve">Improvement and Innovation </w:t>
            </w:r>
          </w:p>
          <w:p w14:paraId="05509F2D" w14:textId="77777777" w:rsidR="009702F0" w:rsidRDefault="009702F0" w:rsidP="009702F0">
            <w:pPr>
              <w:rPr>
                <w:iCs/>
              </w:rPr>
            </w:pPr>
            <w:r w:rsidRPr="00C87FDA">
              <w:rPr>
                <w:iCs/>
              </w:rPr>
              <w:t>Leads the way and encourages others, so they achieve continuous improvement with measurable benefits.</w:t>
            </w:r>
          </w:p>
          <w:p w14:paraId="6894408B" w14:textId="1139BC28" w:rsidR="009702F0" w:rsidRPr="00B85397" w:rsidRDefault="009702F0" w:rsidP="009702F0"/>
        </w:tc>
        <w:tc>
          <w:tcPr>
            <w:tcW w:w="1821" w:type="dxa"/>
          </w:tcPr>
          <w:p w14:paraId="1A7CF0BC" w14:textId="77777777" w:rsidR="009702F0" w:rsidRPr="00B85397" w:rsidRDefault="009702F0" w:rsidP="009702F0">
            <w:pPr>
              <w:rPr>
                <w:b/>
                <w:u w:val="single"/>
              </w:rPr>
            </w:pPr>
          </w:p>
        </w:tc>
        <w:tc>
          <w:tcPr>
            <w:tcW w:w="1631" w:type="dxa"/>
          </w:tcPr>
          <w:p w14:paraId="462C26C7" w14:textId="77777777" w:rsidR="009702F0" w:rsidRPr="00B85397" w:rsidRDefault="009702F0" w:rsidP="009702F0">
            <w:pPr>
              <w:rPr>
                <w:b/>
                <w:u w:val="single"/>
              </w:rPr>
            </w:pPr>
          </w:p>
        </w:tc>
      </w:tr>
      <w:tr w:rsidR="009702F0" w:rsidRPr="00B85397" w14:paraId="5138090A" w14:textId="77777777" w:rsidTr="006F136F">
        <w:trPr>
          <w:trHeight w:val="1003"/>
        </w:trPr>
        <w:tc>
          <w:tcPr>
            <w:tcW w:w="1817" w:type="dxa"/>
          </w:tcPr>
          <w:p w14:paraId="573D19C4" w14:textId="77777777" w:rsidR="009702F0" w:rsidRDefault="009702F0" w:rsidP="009702F0">
            <w:pPr>
              <w:rPr>
                <w:sz w:val="22"/>
                <w:szCs w:val="22"/>
              </w:rPr>
            </w:pPr>
            <w:r w:rsidRPr="00C03273">
              <w:rPr>
                <w:sz w:val="22"/>
                <w:szCs w:val="22"/>
              </w:rPr>
              <w:t xml:space="preserve">We empower each other to be </w:t>
            </w:r>
            <w:r w:rsidRPr="00A71C64">
              <w:rPr>
                <w:b/>
                <w:sz w:val="22"/>
                <w:szCs w:val="22"/>
              </w:rPr>
              <w:t>EXCELLENT</w:t>
            </w:r>
            <w:r w:rsidRPr="00C03273">
              <w:rPr>
                <w:sz w:val="22"/>
                <w:szCs w:val="22"/>
              </w:rPr>
              <w:t xml:space="preserve"> and go the extra mile</w:t>
            </w:r>
          </w:p>
          <w:p w14:paraId="5E1268B7" w14:textId="77777777" w:rsidR="009702F0" w:rsidRPr="00B85397" w:rsidRDefault="009702F0" w:rsidP="009702F0"/>
        </w:tc>
        <w:tc>
          <w:tcPr>
            <w:tcW w:w="3253" w:type="dxa"/>
          </w:tcPr>
          <w:p w14:paraId="0E921234" w14:textId="77777777" w:rsidR="009702F0" w:rsidRPr="00867141" w:rsidRDefault="009702F0" w:rsidP="009702F0">
            <w:pPr>
              <w:spacing w:after="1"/>
              <w:ind w:right="41"/>
              <w:rPr>
                <w:b/>
                <w:bCs/>
              </w:rPr>
            </w:pPr>
            <w:r w:rsidRPr="00867141">
              <w:rPr>
                <w:b/>
                <w:bCs/>
              </w:rPr>
              <w:t xml:space="preserve">Being empowered </w:t>
            </w:r>
          </w:p>
          <w:p w14:paraId="14D0FE2E" w14:textId="77777777" w:rsidR="009702F0" w:rsidRPr="00867141" w:rsidRDefault="009702F0" w:rsidP="009702F0">
            <w:pPr>
              <w:spacing w:after="1"/>
              <w:ind w:right="41"/>
            </w:pPr>
            <w:r w:rsidRPr="00867141">
              <w:t xml:space="preserve">Takes the initiative to ensure all tasks meet their deadlines. </w:t>
            </w:r>
          </w:p>
          <w:p w14:paraId="30B3E169" w14:textId="77777777" w:rsidR="009702F0" w:rsidRPr="00867141" w:rsidRDefault="009702F0" w:rsidP="009702F0">
            <w:pPr>
              <w:spacing w:after="1"/>
              <w:ind w:right="41"/>
              <w:rPr>
                <w:b/>
                <w:bCs/>
              </w:rPr>
            </w:pPr>
            <w:r w:rsidRPr="00867141">
              <w:rPr>
                <w:b/>
                <w:bCs/>
              </w:rPr>
              <w:lastRenderedPageBreak/>
              <w:t xml:space="preserve">Making colleagues feel appreciated and valued </w:t>
            </w:r>
          </w:p>
          <w:p w14:paraId="03481FA2" w14:textId="7FDB438B" w:rsidR="009702F0" w:rsidRPr="00867141" w:rsidRDefault="009702F0" w:rsidP="009702F0">
            <w:pPr>
              <w:tabs>
                <w:tab w:val="num" w:pos="1080"/>
              </w:tabs>
              <w:rPr>
                <w:iCs/>
              </w:rPr>
            </w:pPr>
            <w:r w:rsidRPr="00867141">
              <w:t>Regularly holds meetings with colleagues, listening to what they have to say and providing support where needed.</w:t>
            </w:r>
          </w:p>
        </w:tc>
        <w:tc>
          <w:tcPr>
            <w:tcW w:w="1821" w:type="dxa"/>
          </w:tcPr>
          <w:p w14:paraId="00F23397" w14:textId="77777777" w:rsidR="009702F0" w:rsidRPr="00B85397" w:rsidRDefault="009702F0" w:rsidP="009702F0">
            <w:pPr>
              <w:rPr>
                <w:b/>
                <w:u w:val="single"/>
              </w:rPr>
            </w:pPr>
          </w:p>
        </w:tc>
        <w:tc>
          <w:tcPr>
            <w:tcW w:w="1631" w:type="dxa"/>
          </w:tcPr>
          <w:p w14:paraId="66B1E200" w14:textId="77777777" w:rsidR="009702F0" w:rsidRPr="00B85397" w:rsidRDefault="009702F0" w:rsidP="009702F0">
            <w:pPr>
              <w:rPr>
                <w:b/>
                <w:u w:val="single"/>
              </w:rPr>
            </w:pPr>
          </w:p>
        </w:tc>
      </w:tr>
      <w:tr w:rsidR="009702F0" w:rsidRPr="00B85397" w14:paraId="3BF5CEFE" w14:textId="77777777" w:rsidTr="006F136F">
        <w:trPr>
          <w:trHeight w:val="1003"/>
        </w:trPr>
        <w:tc>
          <w:tcPr>
            <w:tcW w:w="1817" w:type="dxa"/>
          </w:tcPr>
          <w:p w14:paraId="6DBF92B5" w14:textId="77777777" w:rsidR="009702F0" w:rsidRPr="00C03273" w:rsidRDefault="009702F0" w:rsidP="009702F0">
            <w:pPr>
              <w:tabs>
                <w:tab w:val="left" w:pos="743"/>
              </w:tabs>
              <w:rPr>
                <w:sz w:val="22"/>
                <w:szCs w:val="22"/>
              </w:rPr>
            </w:pPr>
            <w:r w:rsidRPr="00C03273">
              <w:rPr>
                <w:sz w:val="22"/>
                <w:szCs w:val="22"/>
              </w:rPr>
              <w:t xml:space="preserve">We </w:t>
            </w:r>
            <w:r w:rsidRPr="00A71C64">
              <w:rPr>
                <w:b/>
                <w:sz w:val="22"/>
                <w:szCs w:val="22"/>
              </w:rPr>
              <w:t>RESPECT</w:t>
            </w:r>
            <w:r w:rsidRPr="00C03273">
              <w:rPr>
                <w:sz w:val="22"/>
                <w:szCs w:val="22"/>
              </w:rPr>
              <w:t xml:space="preserve"> all </w:t>
            </w:r>
            <w:proofErr w:type="gramStart"/>
            <w:r w:rsidRPr="00C03273">
              <w:rPr>
                <w:sz w:val="22"/>
                <w:szCs w:val="22"/>
              </w:rPr>
              <w:t>communities,</w:t>
            </w:r>
            <w:proofErr w:type="gramEnd"/>
            <w:r w:rsidRPr="00C03273">
              <w:rPr>
                <w:sz w:val="22"/>
                <w:szCs w:val="22"/>
              </w:rPr>
              <w:t xml:space="preserve"> they are the heart of everything we do</w:t>
            </w:r>
          </w:p>
          <w:p w14:paraId="696C0DEE" w14:textId="77777777" w:rsidR="009702F0" w:rsidRPr="00B85397" w:rsidRDefault="009702F0" w:rsidP="009702F0"/>
        </w:tc>
        <w:tc>
          <w:tcPr>
            <w:tcW w:w="3253" w:type="dxa"/>
          </w:tcPr>
          <w:p w14:paraId="66DB9687" w14:textId="77777777" w:rsidR="009702F0" w:rsidRPr="007D65CC" w:rsidRDefault="009702F0" w:rsidP="009702F0">
            <w:pPr>
              <w:spacing w:after="1"/>
              <w:ind w:right="41"/>
              <w:rPr>
                <w:b/>
                <w:bCs/>
              </w:rPr>
            </w:pPr>
            <w:r w:rsidRPr="007D65CC">
              <w:rPr>
                <w:b/>
                <w:bCs/>
              </w:rPr>
              <w:t xml:space="preserve">Understanding our customers’ needs </w:t>
            </w:r>
          </w:p>
          <w:p w14:paraId="112A9CB3" w14:textId="77777777" w:rsidR="009702F0" w:rsidRPr="007D65CC" w:rsidRDefault="009702F0" w:rsidP="009702F0">
            <w:pPr>
              <w:spacing w:after="1"/>
              <w:ind w:right="41"/>
            </w:pPr>
            <w:r w:rsidRPr="007D65CC">
              <w:t xml:space="preserve">Provide quality transparent information and implement any recommendation that benefit all. </w:t>
            </w:r>
          </w:p>
          <w:p w14:paraId="2ACA48D5" w14:textId="77777777" w:rsidR="009702F0" w:rsidRPr="007D65CC" w:rsidRDefault="009702F0" w:rsidP="009702F0">
            <w:pPr>
              <w:spacing w:after="1"/>
              <w:ind w:right="41"/>
              <w:rPr>
                <w:b/>
                <w:bCs/>
              </w:rPr>
            </w:pPr>
            <w:r w:rsidRPr="007D65CC">
              <w:rPr>
                <w:b/>
                <w:bCs/>
              </w:rPr>
              <w:t xml:space="preserve">Respecting diversity and being inclusive </w:t>
            </w:r>
          </w:p>
          <w:p w14:paraId="2D58E9FF" w14:textId="77777777" w:rsidR="009702F0" w:rsidRPr="007D65CC" w:rsidRDefault="009702F0" w:rsidP="009702F0">
            <w:pPr>
              <w:spacing w:after="1"/>
              <w:ind w:right="41"/>
            </w:pPr>
            <w:r w:rsidRPr="007D65CC">
              <w:t>Ensures that they and others value the diversity of all people they work with and takes this into account in developing the service</w:t>
            </w:r>
          </w:p>
          <w:p w14:paraId="715F5E1E" w14:textId="5FAF65A7" w:rsidR="009702F0" w:rsidRPr="00B85397" w:rsidRDefault="009702F0" w:rsidP="009702F0">
            <w:pPr>
              <w:tabs>
                <w:tab w:val="num" w:pos="1080"/>
              </w:tabs>
            </w:pPr>
          </w:p>
        </w:tc>
        <w:tc>
          <w:tcPr>
            <w:tcW w:w="1821" w:type="dxa"/>
          </w:tcPr>
          <w:p w14:paraId="72AA8BFF" w14:textId="77777777" w:rsidR="009702F0" w:rsidRPr="00B85397" w:rsidRDefault="009702F0" w:rsidP="009702F0">
            <w:pPr>
              <w:rPr>
                <w:b/>
                <w:u w:val="single"/>
              </w:rPr>
            </w:pPr>
          </w:p>
        </w:tc>
        <w:tc>
          <w:tcPr>
            <w:tcW w:w="1631" w:type="dxa"/>
          </w:tcPr>
          <w:p w14:paraId="13C9B372" w14:textId="77777777" w:rsidR="009702F0" w:rsidRPr="00B85397" w:rsidRDefault="009702F0" w:rsidP="009702F0">
            <w:pPr>
              <w:rPr>
                <w:b/>
                <w:u w:val="single"/>
              </w:rPr>
            </w:pPr>
          </w:p>
        </w:tc>
      </w:tr>
      <w:tr w:rsidR="009702F0" w:rsidRPr="00B85397" w14:paraId="0C7BA159" w14:textId="77777777" w:rsidTr="006F136F">
        <w:trPr>
          <w:trHeight w:val="1003"/>
        </w:trPr>
        <w:tc>
          <w:tcPr>
            <w:tcW w:w="1817" w:type="dxa"/>
          </w:tcPr>
          <w:p w14:paraId="6012B10D" w14:textId="77777777" w:rsidR="009702F0" w:rsidRPr="003516AD" w:rsidRDefault="009702F0" w:rsidP="009702F0">
            <w:pPr>
              <w:rPr>
                <w:b/>
              </w:rPr>
            </w:pPr>
            <w:r>
              <w:rPr>
                <w:b/>
              </w:rPr>
              <w:t>Additional Requirements</w:t>
            </w:r>
          </w:p>
        </w:tc>
        <w:tc>
          <w:tcPr>
            <w:tcW w:w="3253" w:type="dxa"/>
          </w:tcPr>
          <w:p w14:paraId="47582873" w14:textId="5CBABE9E" w:rsidR="009702F0" w:rsidRPr="004C5DE5" w:rsidRDefault="009702F0" w:rsidP="009702F0">
            <w:pPr>
              <w:rPr>
                <w:u w:val="single"/>
              </w:rPr>
            </w:pPr>
            <w:r w:rsidRPr="004C5DE5">
              <w:t>Ability to adopt a flexible working pattern to adapt to cyclical nature of work and to attend meetings/proceedings and forums within and outside of normal working hours where necessary</w:t>
            </w:r>
            <w:r w:rsidRPr="004C5DE5">
              <w:rPr>
                <w:u w:val="single"/>
              </w:rPr>
              <w:t xml:space="preserve"> </w:t>
            </w:r>
          </w:p>
        </w:tc>
        <w:tc>
          <w:tcPr>
            <w:tcW w:w="1821" w:type="dxa"/>
          </w:tcPr>
          <w:p w14:paraId="1C14930E" w14:textId="530C302C" w:rsidR="009702F0" w:rsidRPr="000C609E" w:rsidRDefault="000C609E" w:rsidP="009702F0">
            <w:pPr>
              <w:rPr>
                <w:bCs/>
              </w:rPr>
            </w:pPr>
            <w:r w:rsidRPr="000C609E">
              <w:rPr>
                <w:bCs/>
              </w:rPr>
              <w:t>E</w:t>
            </w:r>
          </w:p>
        </w:tc>
        <w:tc>
          <w:tcPr>
            <w:tcW w:w="1631" w:type="dxa"/>
          </w:tcPr>
          <w:p w14:paraId="186EEAEC" w14:textId="77777777" w:rsidR="000C609E" w:rsidRPr="000C609E" w:rsidRDefault="000C609E" w:rsidP="000C609E">
            <w:pPr>
              <w:rPr>
                <w:b/>
                <w:u w:val="single"/>
              </w:rPr>
            </w:pPr>
            <w:r w:rsidRPr="000C609E">
              <w:rPr>
                <w:b/>
                <w:u w:val="single"/>
              </w:rPr>
              <w:t xml:space="preserve">Satisfactory </w:t>
            </w:r>
          </w:p>
          <w:p w14:paraId="5C5A3A4E" w14:textId="72371F32" w:rsidR="009702F0" w:rsidRPr="00B85397" w:rsidRDefault="000C609E" w:rsidP="000C609E">
            <w:pPr>
              <w:rPr>
                <w:b/>
                <w:u w:val="single"/>
              </w:rPr>
            </w:pPr>
            <w:r w:rsidRPr="000C609E">
              <w:rPr>
                <w:b/>
                <w:u w:val="single"/>
              </w:rPr>
              <w:t>clearance</w:t>
            </w:r>
          </w:p>
        </w:tc>
      </w:tr>
    </w:tbl>
    <w:p w14:paraId="1B683A3A" w14:textId="0C86B064" w:rsidR="00DF3C2C" w:rsidRDefault="00DF3C2C" w:rsidP="00DF3C2C">
      <w:pPr>
        <w:spacing w:line="259" w:lineRule="auto"/>
      </w:pPr>
    </w:p>
    <w:sectPr w:rsidR="00DF3C2C" w:rsidSect="00363A4D">
      <w:headerReference w:type="default" r:id="rId14"/>
      <w:pgSz w:w="11906" w:h="16838"/>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7F8FE57" w14:textId="77777777" w:rsidR="00091636" w:rsidRDefault="00091636" w:rsidP="00101F8B">
      <w:r>
        <w:separator/>
      </w:r>
    </w:p>
    <w:p w14:paraId="564249AA" w14:textId="77777777" w:rsidR="00091636" w:rsidRDefault="00091636" w:rsidP="00101F8B"/>
    <w:p w14:paraId="4810D47A" w14:textId="77777777" w:rsidR="00091636" w:rsidRDefault="00091636" w:rsidP="00101F8B"/>
    <w:p w14:paraId="48B41E5E" w14:textId="77777777" w:rsidR="00091636" w:rsidRDefault="00091636" w:rsidP="00101F8B"/>
    <w:p w14:paraId="40FDD204" w14:textId="77777777" w:rsidR="00091636" w:rsidRDefault="00091636" w:rsidP="00101F8B"/>
    <w:p w14:paraId="646EC36F" w14:textId="77777777" w:rsidR="00091636" w:rsidRDefault="00091636" w:rsidP="00101F8B"/>
  </w:endnote>
  <w:endnote w:type="continuationSeparator" w:id="0">
    <w:p w14:paraId="770A76CB" w14:textId="77777777" w:rsidR="00091636" w:rsidRDefault="00091636" w:rsidP="00101F8B">
      <w:r>
        <w:continuationSeparator/>
      </w:r>
    </w:p>
    <w:p w14:paraId="677C36B1" w14:textId="77777777" w:rsidR="00091636" w:rsidRDefault="00091636" w:rsidP="00101F8B"/>
    <w:p w14:paraId="234B0256" w14:textId="77777777" w:rsidR="00091636" w:rsidRDefault="00091636" w:rsidP="00101F8B"/>
    <w:p w14:paraId="0FA57583" w14:textId="77777777" w:rsidR="00091636" w:rsidRDefault="00091636" w:rsidP="00101F8B"/>
    <w:p w14:paraId="5999D504" w14:textId="77777777" w:rsidR="00091636" w:rsidRDefault="00091636" w:rsidP="00101F8B"/>
    <w:p w14:paraId="7D8DDDA8" w14:textId="77777777" w:rsidR="00091636" w:rsidRDefault="00091636" w:rsidP="00101F8B"/>
  </w:endnote>
  <w:endnote w:type="continuationNotice" w:id="1">
    <w:p w14:paraId="53424F2B" w14:textId="77777777" w:rsidR="00091636" w:rsidRDefault="00091636">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933C6B" w14:textId="77777777" w:rsidR="0093644A" w:rsidRPr="00CC4CE1" w:rsidRDefault="0093644A" w:rsidP="0093644A">
    <w:pPr>
      <w:pStyle w:val="Headersfooters"/>
      <w:jc w:val="right"/>
    </w:pPr>
    <w:r w:rsidRPr="00CC4CE1">
      <w:t xml:space="preserve">Page </w:t>
    </w:r>
    <w:r w:rsidRPr="00CC4CE1">
      <w:fldChar w:fldCharType="begin"/>
    </w:r>
    <w:r w:rsidRPr="00CC4CE1">
      <w:instrText xml:space="preserve"> PAGE  \* Arabic  \* MERGEFORMAT </w:instrText>
    </w:r>
    <w:r w:rsidRPr="00CC4CE1">
      <w:fldChar w:fldCharType="separate"/>
    </w:r>
    <w:r>
      <w:t>3</w:t>
    </w:r>
    <w:r w:rsidRPr="00CC4CE1">
      <w:fldChar w:fldCharType="end"/>
    </w:r>
    <w:r w:rsidRPr="00CC4CE1">
      <w:t xml:space="preserve"> of </w:t>
    </w:r>
    <w:fldSimple w:instr="NUMPAGES  \* Arabic  \* MERGEFORMAT">
      <w:r>
        <w:t>3</w:t>
      </w:r>
    </w:fldSimple>
  </w:p>
  <w:p w14:paraId="221C8D5E" w14:textId="77777777" w:rsidR="0093644A" w:rsidRDefault="0093644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245AE79" w14:textId="77777777" w:rsidR="00091636" w:rsidRDefault="00091636" w:rsidP="00101F8B">
      <w:r>
        <w:separator/>
      </w:r>
    </w:p>
    <w:p w14:paraId="06433A0B" w14:textId="77777777" w:rsidR="00091636" w:rsidRDefault="00091636" w:rsidP="00101F8B"/>
    <w:p w14:paraId="5C16628E" w14:textId="77777777" w:rsidR="00091636" w:rsidRDefault="00091636" w:rsidP="00101F8B"/>
    <w:p w14:paraId="61CFC204" w14:textId="77777777" w:rsidR="00091636" w:rsidRDefault="00091636" w:rsidP="00101F8B"/>
    <w:p w14:paraId="7A530AE3" w14:textId="77777777" w:rsidR="00091636" w:rsidRDefault="00091636" w:rsidP="00101F8B"/>
    <w:p w14:paraId="5ED594D5" w14:textId="77777777" w:rsidR="00091636" w:rsidRDefault="00091636" w:rsidP="00101F8B"/>
  </w:footnote>
  <w:footnote w:type="continuationSeparator" w:id="0">
    <w:p w14:paraId="32C21608" w14:textId="77777777" w:rsidR="00091636" w:rsidRDefault="00091636" w:rsidP="00101F8B">
      <w:r>
        <w:continuationSeparator/>
      </w:r>
    </w:p>
    <w:p w14:paraId="5AD3EE92" w14:textId="77777777" w:rsidR="00091636" w:rsidRDefault="00091636" w:rsidP="00101F8B"/>
    <w:p w14:paraId="0F7443B0" w14:textId="77777777" w:rsidR="00091636" w:rsidRDefault="00091636" w:rsidP="00101F8B"/>
    <w:p w14:paraId="7A5578F2" w14:textId="77777777" w:rsidR="00091636" w:rsidRDefault="00091636" w:rsidP="00101F8B"/>
    <w:p w14:paraId="3C0DDD17" w14:textId="77777777" w:rsidR="00091636" w:rsidRDefault="00091636" w:rsidP="00101F8B"/>
    <w:p w14:paraId="7AE79AE3" w14:textId="77777777" w:rsidR="00091636" w:rsidRDefault="00091636" w:rsidP="00101F8B"/>
  </w:footnote>
  <w:footnote w:type="continuationNotice" w:id="1">
    <w:p w14:paraId="56040AF9" w14:textId="77777777" w:rsidR="00091636" w:rsidRDefault="00091636">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4B9C4F" w14:textId="5C784BEA" w:rsidR="00BA0597" w:rsidRDefault="00F05C51">
    <w:pPr>
      <w:pStyle w:val="Header"/>
    </w:pPr>
    <w:r>
      <w:rPr>
        <w:noProof/>
      </w:rPr>
      <w:drawing>
        <wp:anchor distT="0" distB="0" distL="114300" distR="114300" simplePos="0" relativeHeight="251658240" behindDoc="1" locked="0" layoutInCell="1" allowOverlap="1" wp14:anchorId="0E0529ED" wp14:editId="75E81C24">
          <wp:simplePos x="0" y="0"/>
          <wp:positionH relativeFrom="page">
            <wp:align>left</wp:align>
          </wp:positionH>
          <wp:positionV relativeFrom="paragraph">
            <wp:posOffset>-450215</wp:posOffset>
          </wp:positionV>
          <wp:extent cx="7551420" cy="1521071"/>
          <wp:effectExtent l="0" t="0" r="0" b="317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TH_Letterhead_header.jpg"/>
                  <pic:cNvPicPr/>
                </pic:nvPicPr>
                <pic:blipFill>
                  <a:blip r:embed="rId1">
                    <a:extLst>
                      <a:ext uri="{28A0092B-C50C-407E-A947-70E740481C1C}">
                        <a14:useLocalDpi xmlns:a14="http://schemas.microsoft.com/office/drawing/2010/main" val="0"/>
                      </a:ext>
                    </a:extLst>
                  </a:blip>
                  <a:stretch>
                    <a:fillRect/>
                  </a:stretch>
                </pic:blipFill>
                <pic:spPr>
                  <a:xfrm>
                    <a:off x="0" y="0"/>
                    <a:ext cx="7551420" cy="1521071"/>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Title"/>
      <w:tag w:val=""/>
      <w:id w:val="-236788552"/>
      <w:placeholder>
        <w:docPart w:val="492FDD029EBA414EBA389685C1224D77"/>
      </w:placeholder>
      <w:dataBinding w:prefixMappings="xmlns:ns0='http://purl.org/dc/elements/1.1/' xmlns:ns1='http://schemas.openxmlformats.org/package/2006/metadata/core-properties' " w:xpath="/ns1:coreProperties[1]/ns0:title[1]" w:storeItemID="{6C3C8BC8-F283-45AE-878A-BAB7291924A1}"/>
      <w:text/>
    </w:sdtPr>
    <w:sdtEndPr/>
    <w:sdtContent>
      <w:p w14:paraId="650719DE" w14:textId="39443AA5" w:rsidR="00F05C51" w:rsidRDefault="00161131">
        <w:pPr>
          <w:pStyle w:val="Header"/>
        </w:pPr>
        <w:r>
          <w:t>JD &amp; PS</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A994A43"/>
    <w:multiLevelType w:val="hybridMultilevel"/>
    <w:tmpl w:val="46C0BD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1AF43AD1"/>
    <w:multiLevelType w:val="hybridMultilevel"/>
    <w:tmpl w:val="625CF63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387F2D3B"/>
    <w:multiLevelType w:val="hybridMultilevel"/>
    <w:tmpl w:val="B7D4CE2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39871C63"/>
    <w:multiLevelType w:val="hybridMultilevel"/>
    <w:tmpl w:val="5052E69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43566C83"/>
    <w:multiLevelType w:val="hybridMultilevel"/>
    <w:tmpl w:val="51BCF5E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492B3E57"/>
    <w:multiLevelType w:val="hybridMultilevel"/>
    <w:tmpl w:val="A9D872C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4A7411AE"/>
    <w:multiLevelType w:val="hybridMultilevel"/>
    <w:tmpl w:val="7AAA55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5D9274FA"/>
    <w:multiLevelType w:val="hybridMultilevel"/>
    <w:tmpl w:val="BCAA7D9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7D8643F4"/>
    <w:multiLevelType w:val="hybridMultilevel"/>
    <w:tmpl w:val="449C9B8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718405855">
    <w:abstractNumId w:val="1"/>
  </w:num>
  <w:num w:numId="2" w16cid:durableId="784156114">
    <w:abstractNumId w:val="0"/>
  </w:num>
  <w:num w:numId="3" w16cid:durableId="1852067079">
    <w:abstractNumId w:val="2"/>
  </w:num>
  <w:num w:numId="4" w16cid:durableId="251158791">
    <w:abstractNumId w:val="5"/>
  </w:num>
  <w:num w:numId="5" w16cid:durableId="715008766">
    <w:abstractNumId w:val="7"/>
  </w:num>
  <w:num w:numId="6" w16cid:durableId="1327051794">
    <w:abstractNumId w:val="6"/>
  </w:num>
  <w:num w:numId="7" w16cid:durableId="406389102">
    <w:abstractNumId w:val="8"/>
  </w:num>
  <w:num w:numId="8" w16cid:durableId="733746425">
    <w:abstractNumId w:val="4"/>
  </w:num>
  <w:num w:numId="9" w16cid:durableId="238488129">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C0596"/>
    <w:rsid w:val="000001B3"/>
    <w:rsid w:val="00022B70"/>
    <w:rsid w:val="00026780"/>
    <w:rsid w:val="000375E0"/>
    <w:rsid w:val="0006102F"/>
    <w:rsid w:val="000636E7"/>
    <w:rsid w:val="000663F2"/>
    <w:rsid w:val="00070438"/>
    <w:rsid w:val="000753B7"/>
    <w:rsid w:val="00080CA2"/>
    <w:rsid w:val="00081787"/>
    <w:rsid w:val="00091636"/>
    <w:rsid w:val="000943CA"/>
    <w:rsid w:val="000A3241"/>
    <w:rsid w:val="000A6597"/>
    <w:rsid w:val="000A7649"/>
    <w:rsid w:val="000B43CC"/>
    <w:rsid w:val="000C41F9"/>
    <w:rsid w:val="000C4BD3"/>
    <w:rsid w:val="000C609E"/>
    <w:rsid w:val="000D7F1F"/>
    <w:rsid w:val="000E1493"/>
    <w:rsid w:val="000E37BA"/>
    <w:rsid w:val="000F2D16"/>
    <w:rsid w:val="001011AE"/>
    <w:rsid w:val="00101F8B"/>
    <w:rsid w:val="001065F2"/>
    <w:rsid w:val="0010670B"/>
    <w:rsid w:val="001072C5"/>
    <w:rsid w:val="00114878"/>
    <w:rsid w:val="00121D85"/>
    <w:rsid w:val="00123714"/>
    <w:rsid w:val="00130FC5"/>
    <w:rsid w:val="001357FA"/>
    <w:rsid w:val="00161131"/>
    <w:rsid w:val="001643D9"/>
    <w:rsid w:val="00167DA3"/>
    <w:rsid w:val="001702A6"/>
    <w:rsid w:val="00173D7C"/>
    <w:rsid w:val="00176F21"/>
    <w:rsid w:val="00190F88"/>
    <w:rsid w:val="0019324B"/>
    <w:rsid w:val="001938C0"/>
    <w:rsid w:val="001971B7"/>
    <w:rsid w:val="001C01ED"/>
    <w:rsid w:val="001C496D"/>
    <w:rsid w:val="001D1AC7"/>
    <w:rsid w:val="001D1B8E"/>
    <w:rsid w:val="001D5881"/>
    <w:rsid w:val="001F2D5B"/>
    <w:rsid w:val="001F57B7"/>
    <w:rsid w:val="00202BA4"/>
    <w:rsid w:val="0021044F"/>
    <w:rsid w:val="00223C61"/>
    <w:rsid w:val="00224E75"/>
    <w:rsid w:val="00233359"/>
    <w:rsid w:val="00247A29"/>
    <w:rsid w:val="00251300"/>
    <w:rsid w:val="00251DD1"/>
    <w:rsid w:val="0025409B"/>
    <w:rsid w:val="00261659"/>
    <w:rsid w:val="00265757"/>
    <w:rsid w:val="0027226F"/>
    <w:rsid w:val="00274192"/>
    <w:rsid w:val="00274CBE"/>
    <w:rsid w:val="00284556"/>
    <w:rsid w:val="0029192F"/>
    <w:rsid w:val="00297396"/>
    <w:rsid w:val="002A1E6E"/>
    <w:rsid w:val="002B01E9"/>
    <w:rsid w:val="002B278A"/>
    <w:rsid w:val="002B5905"/>
    <w:rsid w:val="002D5757"/>
    <w:rsid w:val="002F3334"/>
    <w:rsid w:val="0030265B"/>
    <w:rsid w:val="003226DB"/>
    <w:rsid w:val="00357305"/>
    <w:rsid w:val="00360231"/>
    <w:rsid w:val="00363A4D"/>
    <w:rsid w:val="00371760"/>
    <w:rsid w:val="0038389B"/>
    <w:rsid w:val="0038461D"/>
    <w:rsid w:val="00393D23"/>
    <w:rsid w:val="003B7D22"/>
    <w:rsid w:val="003E09AD"/>
    <w:rsid w:val="003E777B"/>
    <w:rsid w:val="004023AE"/>
    <w:rsid w:val="0040762E"/>
    <w:rsid w:val="004144D1"/>
    <w:rsid w:val="00417A06"/>
    <w:rsid w:val="004362E7"/>
    <w:rsid w:val="004369A3"/>
    <w:rsid w:val="00442FDF"/>
    <w:rsid w:val="00453B68"/>
    <w:rsid w:val="0046174A"/>
    <w:rsid w:val="00473346"/>
    <w:rsid w:val="0048474D"/>
    <w:rsid w:val="004B283C"/>
    <w:rsid w:val="004B6D34"/>
    <w:rsid w:val="004C5A44"/>
    <w:rsid w:val="004C5DE5"/>
    <w:rsid w:val="004C689D"/>
    <w:rsid w:val="004D1C12"/>
    <w:rsid w:val="004D2A1E"/>
    <w:rsid w:val="004E5434"/>
    <w:rsid w:val="005039F1"/>
    <w:rsid w:val="00504E2E"/>
    <w:rsid w:val="005072C8"/>
    <w:rsid w:val="00522D66"/>
    <w:rsid w:val="00534043"/>
    <w:rsid w:val="00534E6F"/>
    <w:rsid w:val="00546C96"/>
    <w:rsid w:val="00552FBC"/>
    <w:rsid w:val="00556751"/>
    <w:rsid w:val="00565F8F"/>
    <w:rsid w:val="00573AEA"/>
    <w:rsid w:val="005745B7"/>
    <w:rsid w:val="00583E5E"/>
    <w:rsid w:val="005B4CE6"/>
    <w:rsid w:val="005C2FB4"/>
    <w:rsid w:val="005C50ED"/>
    <w:rsid w:val="005C7C97"/>
    <w:rsid w:val="005D2F42"/>
    <w:rsid w:val="005D7347"/>
    <w:rsid w:val="005E08FE"/>
    <w:rsid w:val="005E57A5"/>
    <w:rsid w:val="005E6059"/>
    <w:rsid w:val="005F24B4"/>
    <w:rsid w:val="005F24FD"/>
    <w:rsid w:val="005F2F33"/>
    <w:rsid w:val="006037AA"/>
    <w:rsid w:val="00621D52"/>
    <w:rsid w:val="006433F3"/>
    <w:rsid w:val="00647AE6"/>
    <w:rsid w:val="00656A19"/>
    <w:rsid w:val="00696861"/>
    <w:rsid w:val="006A6700"/>
    <w:rsid w:val="006A7828"/>
    <w:rsid w:val="006D06F5"/>
    <w:rsid w:val="006E17FE"/>
    <w:rsid w:val="006E49ED"/>
    <w:rsid w:val="00706F60"/>
    <w:rsid w:val="007102B7"/>
    <w:rsid w:val="0073533A"/>
    <w:rsid w:val="00736EAE"/>
    <w:rsid w:val="007604B3"/>
    <w:rsid w:val="00770631"/>
    <w:rsid w:val="0077258F"/>
    <w:rsid w:val="00774185"/>
    <w:rsid w:val="00777637"/>
    <w:rsid w:val="00784FEE"/>
    <w:rsid w:val="007A36C0"/>
    <w:rsid w:val="007B40D8"/>
    <w:rsid w:val="007B49A8"/>
    <w:rsid w:val="007B7B8F"/>
    <w:rsid w:val="007C4F08"/>
    <w:rsid w:val="007C590B"/>
    <w:rsid w:val="007C7CCE"/>
    <w:rsid w:val="007D5AA1"/>
    <w:rsid w:val="007D65CC"/>
    <w:rsid w:val="007E1728"/>
    <w:rsid w:val="007F40B0"/>
    <w:rsid w:val="007F6927"/>
    <w:rsid w:val="008158A3"/>
    <w:rsid w:val="00815C9E"/>
    <w:rsid w:val="00832C32"/>
    <w:rsid w:val="00835DFF"/>
    <w:rsid w:val="0083764A"/>
    <w:rsid w:val="0084335C"/>
    <w:rsid w:val="00854860"/>
    <w:rsid w:val="008659C1"/>
    <w:rsid w:val="00867141"/>
    <w:rsid w:val="00880FFC"/>
    <w:rsid w:val="0088229A"/>
    <w:rsid w:val="0088474E"/>
    <w:rsid w:val="008922C7"/>
    <w:rsid w:val="008B70E7"/>
    <w:rsid w:val="008D6F80"/>
    <w:rsid w:val="008E4B48"/>
    <w:rsid w:val="008E5BCD"/>
    <w:rsid w:val="008E6D3C"/>
    <w:rsid w:val="008F50A0"/>
    <w:rsid w:val="00904859"/>
    <w:rsid w:val="0092347D"/>
    <w:rsid w:val="0093406E"/>
    <w:rsid w:val="0093644A"/>
    <w:rsid w:val="009419FA"/>
    <w:rsid w:val="00942109"/>
    <w:rsid w:val="009702F0"/>
    <w:rsid w:val="0097202D"/>
    <w:rsid w:val="009802B8"/>
    <w:rsid w:val="009819EC"/>
    <w:rsid w:val="009A090C"/>
    <w:rsid w:val="009C75B0"/>
    <w:rsid w:val="009D6038"/>
    <w:rsid w:val="009E1F27"/>
    <w:rsid w:val="009E4C47"/>
    <w:rsid w:val="00A02CD8"/>
    <w:rsid w:val="00A31471"/>
    <w:rsid w:val="00A31D2A"/>
    <w:rsid w:val="00A438D4"/>
    <w:rsid w:val="00A52472"/>
    <w:rsid w:val="00A55EBD"/>
    <w:rsid w:val="00A629DE"/>
    <w:rsid w:val="00A66B50"/>
    <w:rsid w:val="00A7782D"/>
    <w:rsid w:val="00A83411"/>
    <w:rsid w:val="00A84319"/>
    <w:rsid w:val="00A87C0E"/>
    <w:rsid w:val="00A90A1D"/>
    <w:rsid w:val="00AA0184"/>
    <w:rsid w:val="00AA1163"/>
    <w:rsid w:val="00AA30AF"/>
    <w:rsid w:val="00AA4305"/>
    <w:rsid w:val="00AA79F3"/>
    <w:rsid w:val="00AD687E"/>
    <w:rsid w:val="00AE2CB4"/>
    <w:rsid w:val="00B04D57"/>
    <w:rsid w:val="00B04F5C"/>
    <w:rsid w:val="00B05C7A"/>
    <w:rsid w:val="00B20523"/>
    <w:rsid w:val="00B23AEB"/>
    <w:rsid w:val="00B333C3"/>
    <w:rsid w:val="00B35DA5"/>
    <w:rsid w:val="00B36E25"/>
    <w:rsid w:val="00B43833"/>
    <w:rsid w:val="00B44D75"/>
    <w:rsid w:val="00B45822"/>
    <w:rsid w:val="00B550AE"/>
    <w:rsid w:val="00B56E24"/>
    <w:rsid w:val="00B57D81"/>
    <w:rsid w:val="00B84313"/>
    <w:rsid w:val="00B925A1"/>
    <w:rsid w:val="00B9296D"/>
    <w:rsid w:val="00B96425"/>
    <w:rsid w:val="00BA0597"/>
    <w:rsid w:val="00BA2E74"/>
    <w:rsid w:val="00BA512E"/>
    <w:rsid w:val="00BA63ED"/>
    <w:rsid w:val="00BD4319"/>
    <w:rsid w:val="00BE48A4"/>
    <w:rsid w:val="00BE6FB3"/>
    <w:rsid w:val="00BF669B"/>
    <w:rsid w:val="00C22E2C"/>
    <w:rsid w:val="00C31432"/>
    <w:rsid w:val="00C37D1D"/>
    <w:rsid w:val="00C40917"/>
    <w:rsid w:val="00C47493"/>
    <w:rsid w:val="00C5072C"/>
    <w:rsid w:val="00C61046"/>
    <w:rsid w:val="00C81B39"/>
    <w:rsid w:val="00C87FDA"/>
    <w:rsid w:val="00C934D5"/>
    <w:rsid w:val="00C967EF"/>
    <w:rsid w:val="00CA5D68"/>
    <w:rsid w:val="00CB3699"/>
    <w:rsid w:val="00CB5958"/>
    <w:rsid w:val="00CC4CE1"/>
    <w:rsid w:val="00CC52E7"/>
    <w:rsid w:val="00CD4A5F"/>
    <w:rsid w:val="00CE5774"/>
    <w:rsid w:val="00CF6561"/>
    <w:rsid w:val="00D12F0D"/>
    <w:rsid w:val="00D16457"/>
    <w:rsid w:val="00D27E3F"/>
    <w:rsid w:val="00D30610"/>
    <w:rsid w:val="00D37E5E"/>
    <w:rsid w:val="00D52CC9"/>
    <w:rsid w:val="00D82CA3"/>
    <w:rsid w:val="00DA2602"/>
    <w:rsid w:val="00DA3E58"/>
    <w:rsid w:val="00DC0596"/>
    <w:rsid w:val="00DC725E"/>
    <w:rsid w:val="00DC7978"/>
    <w:rsid w:val="00DD41A3"/>
    <w:rsid w:val="00DE4F89"/>
    <w:rsid w:val="00DF1A12"/>
    <w:rsid w:val="00DF3C2C"/>
    <w:rsid w:val="00E00DD5"/>
    <w:rsid w:val="00E056E4"/>
    <w:rsid w:val="00E1490D"/>
    <w:rsid w:val="00E31762"/>
    <w:rsid w:val="00E31C6B"/>
    <w:rsid w:val="00E32E65"/>
    <w:rsid w:val="00E33C08"/>
    <w:rsid w:val="00E373B6"/>
    <w:rsid w:val="00E50301"/>
    <w:rsid w:val="00E511EC"/>
    <w:rsid w:val="00E53DDE"/>
    <w:rsid w:val="00E54D8C"/>
    <w:rsid w:val="00E64BAA"/>
    <w:rsid w:val="00E72508"/>
    <w:rsid w:val="00E75BF1"/>
    <w:rsid w:val="00E864BC"/>
    <w:rsid w:val="00EB76A5"/>
    <w:rsid w:val="00EC291A"/>
    <w:rsid w:val="00EC70C7"/>
    <w:rsid w:val="00EC7421"/>
    <w:rsid w:val="00ED1928"/>
    <w:rsid w:val="00F05C51"/>
    <w:rsid w:val="00F1725D"/>
    <w:rsid w:val="00F27FAC"/>
    <w:rsid w:val="00F309A8"/>
    <w:rsid w:val="00F30B67"/>
    <w:rsid w:val="00F32E12"/>
    <w:rsid w:val="00F367B1"/>
    <w:rsid w:val="00F403CE"/>
    <w:rsid w:val="00F5083F"/>
    <w:rsid w:val="00F55555"/>
    <w:rsid w:val="00F65639"/>
    <w:rsid w:val="00F7296D"/>
    <w:rsid w:val="00F80E75"/>
    <w:rsid w:val="00F81947"/>
    <w:rsid w:val="00F830B7"/>
    <w:rsid w:val="00FB7E7C"/>
    <w:rsid w:val="00FC1995"/>
    <w:rsid w:val="00FD2F2D"/>
    <w:rsid w:val="00FD735E"/>
    <w:rsid w:val="00FE062E"/>
    <w:rsid w:val="00FE32E7"/>
    <w:rsid w:val="00FF1CFD"/>
    <w:rsid w:val="00FF395A"/>
    <w:rsid w:val="00FF489C"/>
    <w:rsid w:val="25E0DA27"/>
    <w:rsid w:val="32B73DD3"/>
    <w:rsid w:val="32DF3E3D"/>
    <w:rsid w:val="3A4E3038"/>
    <w:rsid w:val="69A7C51E"/>
    <w:rsid w:val="7AD81D98"/>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452C817"/>
  <w15:chartTrackingRefBased/>
  <w15:docId w15:val="{E798DD33-E872-46B4-B01F-A31D2DC918A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753B7"/>
    <w:pPr>
      <w:spacing w:line="240" w:lineRule="auto"/>
    </w:pPr>
    <w:rPr>
      <w:rFonts w:ascii="Arial" w:eastAsiaTheme="minorEastAsia" w:hAnsi="Arial" w:cs="Arial"/>
      <w:sz w:val="24"/>
      <w:szCs w:val="24"/>
      <w:lang w:eastAsia="en-GB"/>
    </w:rPr>
  </w:style>
  <w:style w:type="paragraph" w:styleId="Heading1">
    <w:name w:val="heading 1"/>
    <w:basedOn w:val="Normal"/>
    <w:next w:val="Normal"/>
    <w:link w:val="Heading1Char"/>
    <w:uiPriority w:val="9"/>
    <w:qFormat/>
    <w:rsid w:val="00BE6FB3"/>
    <w:pPr>
      <w:spacing w:after="0"/>
      <w:outlineLvl w:val="0"/>
    </w:pPr>
    <w:rPr>
      <w:b/>
      <w:bCs/>
      <w:color w:val="0062AE"/>
      <w:sz w:val="36"/>
      <w:szCs w:val="36"/>
    </w:rPr>
  </w:style>
  <w:style w:type="paragraph" w:styleId="Heading2">
    <w:name w:val="heading 2"/>
    <w:basedOn w:val="Normal"/>
    <w:next w:val="Normal"/>
    <w:link w:val="Heading2Char"/>
    <w:uiPriority w:val="9"/>
    <w:unhideWhenUsed/>
    <w:qFormat/>
    <w:rsid w:val="00BE6FB3"/>
    <w:pPr>
      <w:spacing w:after="0"/>
      <w:outlineLvl w:val="1"/>
    </w:pPr>
    <w:rPr>
      <w:b/>
      <w:bCs/>
      <w:color w:val="319B31"/>
      <w:sz w:val="28"/>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DC0596"/>
    <w:pPr>
      <w:tabs>
        <w:tab w:val="center" w:pos="4513"/>
        <w:tab w:val="right" w:pos="9026"/>
      </w:tabs>
      <w:spacing w:after="0"/>
    </w:pPr>
  </w:style>
  <w:style w:type="character" w:customStyle="1" w:styleId="HeaderChar">
    <w:name w:val="Header Char"/>
    <w:basedOn w:val="DefaultParagraphFont"/>
    <w:link w:val="Header"/>
    <w:uiPriority w:val="99"/>
    <w:rsid w:val="00DC0596"/>
  </w:style>
  <w:style w:type="paragraph" w:styleId="Footer">
    <w:name w:val="footer"/>
    <w:basedOn w:val="Normal"/>
    <w:link w:val="FooterChar"/>
    <w:uiPriority w:val="99"/>
    <w:unhideWhenUsed/>
    <w:rsid w:val="00DC0596"/>
    <w:pPr>
      <w:tabs>
        <w:tab w:val="center" w:pos="4513"/>
        <w:tab w:val="right" w:pos="9026"/>
      </w:tabs>
      <w:spacing w:after="0"/>
    </w:pPr>
  </w:style>
  <w:style w:type="character" w:customStyle="1" w:styleId="FooterChar">
    <w:name w:val="Footer Char"/>
    <w:basedOn w:val="DefaultParagraphFont"/>
    <w:link w:val="Footer"/>
    <w:uiPriority w:val="99"/>
    <w:rsid w:val="00DC0596"/>
  </w:style>
  <w:style w:type="character" w:styleId="PlaceholderText">
    <w:name w:val="Placeholder Text"/>
    <w:basedOn w:val="DefaultParagraphFont"/>
    <w:uiPriority w:val="99"/>
    <w:semiHidden/>
    <w:rsid w:val="00114878"/>
    <w:rPr>
      <w:color w:val="808080"/>
    </w:rPr>
  </w:style>
  <w:style w:type="character" w:customStyle="1" w:styleId="Heading1Char">
    <w:name w:val="Heading 1 Char"/>
    <w:basedOn w:val="DefaultParagraphFont"/>
    <w:link w:val="Heading1"/>
    <w:uiPriority w:val="9"/>
    <w:rsid w:val="00BE6FB3"/>
    <w:rPr>
      <w:rFonts w:ascii="Arial" w:eastAsiaTheme="minorEastAsia" w:hAnsi="Arial" w:cs="Arial"/>
      <w:b/>
      <w:bCs/>
      <w:color w:val="0062AE"/>
      <w:sz w:val="36"/>
      <w:szCs w:val="36"/>
      <w:lang w:eastAsia="en-GB"/>
    </w:rPr>
  </w:style>
  <w:style w:type="character" w:customStyle="1" w:styleId="Heading2Char">
    <w:name w:val="Heading 2 Char"/>
    <w:basedOn w:val="DefaultParagraphFont"/>
    <w:link w:val="Heading2"/>
    <w:uiPriority w:val="9"/>
    <w:rsid w:val="00BE6FB3"/>
    <w:rPr>
      <w:rFonts w:ascii="Arial" w:eastAsiaTheme="minorEastAsia" w:hAnsi="Arial" w:cs="Arial"/>
      <w:b/>
      <w:bCs/>
      <w:color w:val="319B31"/>
      <w:sz w:val="28"/>
      <w:szCs w:val="28"/>
      <w:lang w:eastAsia="en-GB"/>
    </w:rPr>
  </w:style>
  <w:style w:type="paragraph" w:styleId="Title">
    <w:name w:val="Title"/>
    <w:basedOn w:val="Normal"/>
    <w:next w:val="Normal"/>
    <w:link w:val="TitleChar"/>
    <w:uiPriority w:val="10"/>
    <w:qFormat/>
    <w:rsid w:val="00BE6FB3"/>
    <w:pPr>
      <w:spacing w:line="360" w:lineRule="auto"/>
    </w:pPr>
    <w:rPr>
      <w:rFonts w:eastAsia="Times New Roman"/>
      <w:b/>
      <w:bCs/>
      <w:noProof/>
      <w:color w:val="0062AE"/>
      <w:sz w:val="36"/>
      <w:szCs w:val="56"/>
    </w:rPr>
  </w:style>
  <w:style w:type="character" w:customStyle="1" w:styleId="TitleChar">
    <w:name w:val="Title Char"/>
    <w:basedOn w:val="DefaultParagraphFont"/>
    <w:link w:val="Title"/>
    <w:uiPriority w:val="10"/>
    <w:rsid w:val="00BE6FB3"/>
    <w:rPr>
      <w:rFonts w:ascii="Arial" w:eastAsia="Times New Roman" w:hAnsi="Arial" w:cs="Arial"/>
      <w:b/>
      <w:bCs/>
      <w:noProof/>
      <w:color w:val="0062AE"/>
      <w:sz w:val="36"/>
      <w:szCs w:val="56"/>
      <w:lang w:eastAsia="en-GB"/>
    </w:rPr>
  </w:style>
  <w:style w:type="paragraph" w:styleId="TOC1">
    <w:name w:val="toc 1"/>
    <w:basedOn w:val="Normal"/>
    <w:next w:val="Normal"/>
    <w:link w:val="TOC1Char"/>
    <w:autoRedefine/>
    <w:uiPriority w:val="39"/>
    <w:unhideWhenUsed/>
    <w:rsid w:val="008158A3"/>
    <w:pPr>
      <w:spacing w:after="100"/>
    </w:pPr>
  </w:style>
  <w:style w:type="paragraph" w:styleId="TOC2">
    <w:name w:val="toc 2"/>
    <w:basedOn w:val="Normal"/>
    <w:next w:val="Normal"/>
    <w:link w:val="TOC2Char"/>
    <w:autoRedefine/>
    <w:uiPriority w:val="39"/>
    <w:unhideWhenUsed/>
    <w:rsid w:val="008158A3"/>
    <w:pPr>
      <w:spacing w:after="100"/>
      <w:ind w:left="240"/>
    </w:pPr>
  </w:style>
  <w:style w:type="character" w:styleId="Hyperlink">
    <w:name w:val="Hyperlink"/>
    <w:basedOn w:val="DefaultParagraphFont"/>
    <w:uiPriority w:val="99"/>
    <w:unhideWhenUsed/>
    <w:rsid w:val="008158A3"/>
    <w:rPr>
      <w:color w:val="0563C1" w:themeColor="hyperlink"/>
      <w:u w:val="single"/>
    </w:rPr>
  </w:style>
  <w:style w:type="paragraph" w:styleId="TOCHeading">
    <w:name w:val="TOC Heading"/>
    <w:basedOn w:val="Heading1"/>
    <w:next w:val="Normal"/>
    <w:uiPriority w:val="39"/>
    <w:unhideWhenUsed/>
    <w:rsid w:val="008158A3"/>
    <w:pPr>
      <w:keepNext/>
      <w:keepLines/>
      <w:spacing w:before="240" w:line="259" w:lineRule="auto"/>
      <w:outlineLvl w:val="9"/>
    </w:pPr>
    <w:rPr>
      <w:rFonts w:asciiTheme="majorHAnsi" w:eastAsiaTheme="majorEastAsia" w:hAnsiTheme="majorHAnsi" w:cstheme="majorBidi"/>
      <w:b w:val="0"/>
      <w:bCs w:val="0"/>
      <w:color w:val="2F5496" w:themeColor="accent1" w:themeShade="BF"/>
      <w:sz w:val="32"/>
      <w:szCs w:val="32"/>
      <w:lang w:val="en-US" w:eastAsia="en-US"/>
    </w:rPr>
  </w:style>
  <w:style w:type="paragraph" w:styleId="TOC3">
    <w:name w:val="toc 3"/>
    <w:basedOn w:val="Normal"/>
    <w:next w:val="Normal"/>
    <w:autoRedefine/>
    <w:uiPriority w:val="39"/>
    <w:unhideWhenUsed/>
    <w:rsid w:val="008158A3"/>
    <w:pPr>
      <w:spacing w:after="100"/>
      <w:ind w:left="440"/>
    </w:pPr>
    <w:rPr>
      <w:rFonts w:asciiTheme="minorHAnsi" w:hAnsiTheme="minorHAnsi" w:cs="Times New Roman"/>
      <w:sz w:val="22"/>
      <w:szCs w:val="22"/>
      <w:lang w:val="en-US"/>
    </w:rPr>
  </w:style>
  <w:style w:type="paragraph" w:styleId="NoSpacing">
    <w:name w:val="No Spacing"/>
    <w:uiPriority w:val="1"/>
    <w:rsid w:val="00534043"/>
    <w:pPr>
      <w:spacing w:after="0" w:line="240" w:lineRule="auto"/>
    </w:pPr>
    <w:rPr>
      <w:rFonts w:ascii="Arial" w:hAnsi="Arial" w:cs="Arial"/>
      <w:sz w:val="24"/>
      <w:szCs w:val="24"/>
    </w:rPr>
  </w:style>
  <w:style w:type="paragraph" w:styleId="Subtitle">
    <w:name w:val="Subtitle"/>
    <w:basedOn w:val="Normal"/>
    <w:next w:val="Normal"/>
    <w:link w:val="SubtitleChar"/>
    <w:uiPriority w:val="11"/>
    <w:qFormat/>
    <w:rsid w:val="00BE6FB3"/>
    <w:rPr>
      <w:rFonts w:eastAsia="Times New Roman"/>
      <w:b/>
      <w:noProof/>
      <w:color w:val="319B31"/>
      <w:sz w:val="28"/>
      <w:szCs w:val="48"/>
    </w:rPr>
  </w:style>
  <w:style w:type="character" w:customStyle="1" w:styleId="SubtitleChar">
    <w:name w:val="Subtitle Char"/>
    <w:basedOn w:val="DefaultParagraphFont"/>
    <w:link w:val="Subtitle"/>
    <w:uiPriority w:val="11"/>
    <w:rsid w:val="00BE6FB3"/>
    <w:rPr>
      <w:rFonts w:ascii="Arial" w:eastAsia="Times New Roman" w:hAnsi="Arial" w:cs="Arial"/>
      <w:b/>
      <w:noProof/>
      <w:color w:val="319B31"/>
      <w:sz w:val="28"/>
      <w:szCs w:val="48"/>
      <w:lang w:eastAsia="en-GB"/>
    </w:rPr>
  </w:style>
  <w:style w:type="paragraph" w:customStyle="1" w:styleId="Headersfooters">
    <w:name w:val="Headers &amp; footers"/>
    <w:basedOn w:val="Title"/>
    <w:link w:val="HeadersfootersChar"/>
    <w:qFormat/>
    <w:rsid w:val="00774185"/>
    <w:pPr>
      <w:spacing w:after="0" w:line="240" w:lineRule="auto"/>
    </w:pPr>
    <w:rPr>
      <w:b w:val="0"/>
      <w:color w:val="auto"/>
      <w:sz w:val="20"/>
    </w:rPr>
  </w:style>
  <w:style w:type="character" w:styleId="Emphasis">
    <w:name w:val="Emphasis"/>
    <w:basedOn w:val="DefaultParagraphFont"/>
    <w:uiPriority w:val="20"/>
    <w:rsid w:val="00774185"/>
    <w:rPr>
      <w:i/>
      <w:iCs/>
    </w:rPr>
  </w:style>
  <w:style w:type="character" w:customStyle="1" w:styleId="HeadersfootersChar">
    <w:name w:val="Headers &amp; footers Char"/>
    <w:basedOn w:val="TitleChar"/>
    <w:link w:val="Headersfooters"/>
    <w:rsid w:val="00774185"/>
    <w:rPr>
      <w:rFonts w:ascii="Arial" w:eastAsia="Times New Roman" w:hAnsi="Arial" w:cs="Arial"/>
      <w:b w:val="0"/>
      <w:bCs/>
      <w:noProof/>
      <w:color w:val="319B31"/>
      <w:sz w:val="20"/>
      <w:szCs w:val="56"/>
      <w:lang w:eastAsia="en-GB"/>
    </w:rPr>
  </w:style>
  <w:style w:type="paragraph" w:customStyle="1" w:styleId="ContentsMainHeading">
    <w:name w:val="Contents Main Heading"/>
    <w:basedOn w:val="TOC1"/>
    <w:link w:val="ContentsMainHeadingChar"/>
    <w:rsid w:val="00774185"/>
    <w:pPr>
      <w:tabs>
        <w:tab w:val="right" w:leader="dot" w:pos="9016"/>
      </w:tabs>
    </w:pPr>
    <w:rPr>
      <w:b/>
      <w:noProof/>
    </w:rPr>
  </w:style>
  <w:style w:type="paragraph" w:customStyle="1" w:styleId="ContentsSubHeading">
    <w:name w:val="Contents Sub Heading"/>
    <w:basedOn w:val="TOC2"/>
    <w:link w:val="ContentsSubHeadingChar"/>
    <w:rsid w:val="00080CA2"/>
    <w:pPr>
      <w:tabs>
        <w:tab w:val="right" w:leader="dot" w:pos="9016"/>
      </w:tabs>
    </w:pPr>
    <w:rPr>
      <w:noProof/>
    </w:rPr>
  </w:style>
  <w:style w:type="character" w:customStyle="1" w:styleId="TOC1Char">
    <w:name w:val="TOC 1 Char"/>
    <w:basedOn w:val="DefaultParagraphFont"/>
    <w:link w:val="TOC1"/>
    <w:uiPriority w:val="39"/>
    <w:rsid w:val="00774185"/>
    <w:rPr>
      <w:rFonts w:ascii="Arial" w:hAnsi="Arial" w:cs="Arial"/>
      <w:sz w:val="24"/>
      <w:szCs w:val="24"/>
    </w:rPr>
  </w:style>
  <w:style w:type="character" w:customStyle="1" w:styleId="ContentsMainHeadingChar">
    <w:name w:val="Contents Main Heading Char"/>
    <w:basedOn w:val="TOC1Char"/>
    <w:link w:val="ContentsMainHeading"/>
    <w:rsid w:val="00774185"/>
    <w:rPr>
      <w:rFonts w:ascii="Arial" w:hAnsi="Arial" w:cs="Arial"/>
      <w:b/>
      <w:noProof/>
      <w:sz w:val="24"/>
      <w:szCs w:val="24"/>
    </w:rPr>
  </w:style>
  <w:style w:type="character" w:customStyle="1" w:styleId="TOC2Char">
    <w:name w:val="TOC 2 Char"/>
    <w:basedOn w:val="DefaultParagraphFont"/>
    <w:link w:val="TOC2"/>
    <w:uiPriority w:val="39"/>
    <w:rsid w:val="00080CA2"/>
    <w:rPr>
      <w:rFonts w:ascii="Arial" w:hAnsi="Arial" w:cs="Arial"/>
      <w:sz w:val="24"/>
      <w:szCs w:val="24"/>
    </w:rPr>
  </w:style>
  <w:style w:type="character" w:customStyle="1" w:styleId="ContentsSubHeadingChar">
    <w:name w:val="Contents Sub Heading Char"/>
    <w:basedOn w:val="TOC2Char"/>
    <w:link w:val="ContentsSubHeading"/>
    <w:rsid w:val="00080CA2"/>
    <w:rPr>
      <w:rFonts w:ascii="Arial" w:hAnsi="Arial" w:cs="Arial"/>
      <w:noProof/>
      <w:sz w:val="24"/>
      <w:szCs w:val="24"/>
    </w:rPr>
  </w:style>
  <w:style w:type="paragraph" w:styleId="ListParagraph">
    <w:name w:val="List Paragraph"/>
    <w:basedOn w:val="Normal"/>
    <w:uiPriority w:val="34"/>
    <w:rsid w:val="00B9296D"/>
    <w:pPr>
      <w:ind w:left="720"/>
      <w:contextualSpacing/>
    </w:pPr>
  </w:style>
  <w:style w:type="paragraph" w:styleId="BalloonText">
    <w:name w:val="Balloon Text"/>
    <w:basedOn w:val="Normal"/>
    <w:link w:val="BalloonTextChar"/>
    <w:uiPriority w:val="99"/>
    <w:semiHidden/>
    <w:unhideWhenUsed/>
    <w:rsid w:val="00393D23"/>
    <w:pPr>
      <w:spacing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393D23"/>
    <w:rPr>
      <w:rFonts w:ascii="Segoe UI" w:eastAsiaTheme="minorEastAsia" w:hAnsi="Segoe UI" w:cs="Segoe UI"/>
      <w:sz w:val="18"/>
      <w:szCs w:val="18"/>
      <w:lang w:eastAsia="en-GB"/>
    </w:rPr>
  </w:style>
  <w:style w:type="character" w:styleId="CommentReference">
    <w:name w:val="annotation reference"/>
    <w:basedOn w:val="DefaultParagraphFont"/>
    <w:uiPriority w:val="99"/>
    <w:semiHidden/>
    <w:unhideWhenUsed/>
    <w:rsid w:val="002B5905"/>
    <w:rPr>
      <w:sz w:val="16"/>
      <w:szCs w:val="16"/>
    </w:rPr>
  </w:style>
  <w:style w:type="paragraph" w:styleId="CommentText">
    <w:name w:val="annotation text"/>
    <w:basedOn w:val="Normal"/>
    <w:link w:val="CommentTextChar"/>
    <w:uiPriority w:val="99"/>
    <w:semiHidden/>
    <w:unhideWhenUsed/>
    <w:rsid w:val="002B5905"/>
    <w:rPr>
      <w:sz w:val="20"/>
      <w:szCs w:val="20"/>
    </w:rPr>
  </w:style>
  <w:style w:type="character" w:customStyle="1" w:styleId="CommentTextChar">
    <w:name w:val="Comment Text Char"/>
    <w:basedOn w:val="DefaultParagraphFont"/>
    <w:link w:val="CommentText"/>
    <w:uiPriority w:val="99"/>
    <w:semiHidden/>
    <w:rsid w:val="002B5905"/>
    <w:rPr>
      <w:rFonts w:ascii="Arial" w:eastAsiaTheme="minorEastAsia" w:hAnsi="Arial" w:cs="Arial"/>
      <w:sz w:val="20"/>
      <w:szCs w:val="20"/>
      <w:lang w:eastAsia="en-GB"/>
    </w:rPr>
  </w:style>
  <w:style w:type="paragraph" w:styleId="CommentSubject">
    <w:name w:val="annotation subject"/>
    <w:basedOn w:val="CommentText"/>
    <w:next w:val="CommentText"/>
    <w:link w:val="CommentSubjectChar"/>
    <w:uiPriority w:val="99"/>
    <w:semiHidden/>
    <w:unhideWhenUsed/>
    <w:rsid w:val="002B5905"/>
    <w:rPr>
      <w:b/>
      <w:bCs/>
    </w:rPr>
  </w:style>
  <w:style w:type="character" w:customStyle="1" w:styleId="CommentSubjectChar">
    <w:name w:val="Comment Subject Char"/>
    <w:basedOn w:val="CommentTextChar"/>
    <w:link w:val="CommentSubject"/>
    <w:uiPriority w:val="99"/>
    <w:semiHidden/>
    <w:rsid w:val="002B5905"/>
    <w:rPr>
      <w:rFonts w:ascii="Arial" w:eastAsiaTheme="minorEastAsia" w:hAnsi="Arial" w:cs="Arial"/>
      <w:b/>
      <w:bCs/>
      <w:sz w:val="20"/>
      <w:szCs w:val="20"/>
      <w:lang w:eastAsia="en-GB"/>
    </w:rPr>
  </w:style>
  <w:style w:type="table" w:styleId="TableGrid">
    <w:name w:val="Table Grid"/>
    <w:basedOn w:val="TableNormal"/>
    <w:rsid w:val="004C5A44"/>
    <w:pPr>
      <w:spacing w:after="0" w:line="240" w:lineRule="auto"/>
    </w:pPr>
    <w:rPr>
      <w:rFonts w:ascii="Times New Roman" w:eastAsia="Times New Roman" w:hAnsi="Times New Roman" w:cs="Times New Roman"/>
      <w:sz w:val="20"/>
      <w:szCs w:val="20"/>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ntTable" Target="fontTable.xml"/><Relationship Id="rId10"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s>
</file>

<file path=word/_rels/header1.xml.rels><?xml version="1.0" encoding="UTF-8" standalone="yes"?>
<Relationships xmlns="http://schemas.openxmlformats.org/package/2006/relationships"><Relationship Id="rId1" Type="http://schemas.openxmlformats.org/officeDocument/2006/relationships/image" Target="media/image1.jp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A8D457499A043A886AD5923AC85325C"/>
        <w:category>
          <w:name w:val="General"/>
          <w:gallery w:val="placeholder"/>
        </w:category>
        <w:types>
          <w:type w:val="bbPlcHdr"/>
        </w:types>
        <w:behaviors>
          <w:behavior w:val="content"/>
        </w:behaviors>
        <w:guid w:val="{CC4CC1E2-2CA3-41E8-9B51-00DB76D7CAD9}"/>
      </w:docPartPr>
      <w:docPartBody>
        <w:p w:rsidR="00D107AD" w:rsidRDefault="00417A06">
          <w:r w:rsidRPr="00973D21">
            <w:rPr>
              <w:rStyle w:val="PlaceholderText"/>
            </w:rPr>
            <w:t>[Title]</w:t>
          </w:r>
        </w:p>
      </w:docPartBody>
    </w:docPart>
    <w:docPart>
      <w:docPartPr>
        <w:name w:val="492FDD029EBA414EBA389685C1224D77"/>
        <w:category>
          <w:name w:val="General"/>
          <w:gallery w:val="placeholder"/>
        </w:category>
        <w:types>
          <w:type w:val="bbPlcHdr"/>
        </w:types>
        <w:behaviors>
          <w:behavior w:val="content"/>
        </w:behaviors>
        <w:guid w:val="{8ED3A11E-8614-4B7C-93E2-C3F8BBC53C2E}"/>
      </w:docPartPr>
      <w:docPartBody>
        <w:p w:rsidR="00F9322E" w:rsidRDefault="00CE5774">
          <w:r w:rsidRPr="0032526F">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17A06"/>
    <w:rsid w:val="00013DA0"/>
    <w:rsid w:val="00082579"/>
    <w:rsid w:val="00137D45"/>
    <w:rsid w:val="00141249"/>
    <w:rsid w:val="001A0130"/>
    <w:rsid w:val="001A7539"/>
    <w:rsid w:val="00274CBE"/>
    <w:rsid w:val="0029192F"/>
    <w:rsid w:val="003226DB"/>
    <w:rsid w:val="003873F8"/>
    <w:rsid w:val="003A5CF5"/>
    <w:rsid w:val="003F077B"/>
    <w:rsid w:val="00417A06"/>
    <w:rsid w:val="00647AE6"/>
    <w:rsid w:val="006C06D0"/>
    <w:rsid w:val="00800B25"/>
    <w:rsid w:val="008777AB"/>
    <w:rsid w:val="008F1080"/>
    <w:rsid w:val="00944B7C"/>
    <w:rsid w:val="00946DE5"/>
    <w:rsid w:val="00967BE4"/>
    <w:rsid w:val="009F1D26"/>
    <w:rsid w:val="00BC46F0"/>
    <w:rsid w:val="00C84E90"/>
    <w:rsid w:val="00C96777"/>
    <w:rsid w:val="00CE5774"/>
    <w:rsid w:val="00D107AD"/>
    <w:rsid w:val="00E12EBD"/>
    <w:rsid w:val="00E2788C"/>
    <w:rsid w:val="00EC291A"/>
    <w:rsid w:val="00ED5514"/>
    <w:rsid w:val="00F9322E"/>
    <w:rsid w:val="00FC2A3F"/>
    <w:rsid w:val="00FC5BF9"/>
    <w:rsid w:val="00FF26DF"/>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17A06"/>
    <w:rPr>
      <w:rFonts w:cs="Times New Roman"/>
      <w:sz w:val="3276"/>
      <w:szCs w:val="327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E5774"/>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D01BE090C39F147A791A9BD3E22C541" ma:contentTypeVersion="18" ma:contentTypeDescription="Create a new document." ma:contentTypeScope="" ma:versionID="7d752b558ba1402f88634f05eec82176">
  <xsd:schema xmlns:xsd="http://www.w3.org/2001/XMLSchema" xmlns:xs="http://www.w3.org/2001/XMLSchema" xmlns:p="http://schemas.microsoft.com/office/2006/metadata/properties" xmlns:ns2="deec781b-51b2-41f5-8977-d833afa0cdb5" xmlns:ns3="30d79745-92fc-4b4e-a213-f975f2a6d945" targetNamespace="http://schemas.microsoft.com/office/2006/metadata/properties" ma:root="true" ma:fieldsID="8d5b17ffc358e79f1967c46f2be1be7e" ns2:_="" ns3:_="">
    <xsd:import namespace="deec781b-51b2-41f5-8977-d833afa0cdb5"/>
    <xsd:import namespace="30d79745-92fc-4b4e-a213-f975f2a6d945"/>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AutoKeyPoints" minOccurs="0"/>
                <xsd:element ref="ns2:MediaServiceKeyPoints" minOccurs="0"/>
                <xsd:element ref="ns2:MediaServiceOCR" minOccurs="0"/>
                <xsd:element ref="ns3:SharedWithUsers" minOccurs="0"/>
                <xsd:element ref="ns3:SharedWithDetails" minOccurs="0"/>
                <xsd:element ref="ns2:MediaServiceLocatio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eec781b-51b2-41f5-8977-d833afa0cd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877725aa-a115-4173-8de3-4bc35a246221"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d79745-92fc-4b4e-a213-f975f2a6d945"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3149cb8e-b321-4094-a4fe-7a9fc9b3d5ab}" ma:internalName="TaxCatchAll" ma:showField="CatchAllData" ma:web="30d79745-92fc-4b4e-a213-f975f2a6d94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SharedWithUsers xmlns="30d79745-92fc-4b4e-a213-f975f2a6d945">
      <UserInfo>
        <DisplayName>Pat Chen</DisplayName>
        <AccountId>15</AccountId>
        <AccountType/>
      </UserInfo>
    </SharedWithUsers>
    <TaxCatchAll xmlns="30d79745-92fc-4b4e-a213-f975f2a6d945" xsi:nil="true"/>
    <lcf76f155ced4ddcb4097134ff3c332f xmlns="deec781b-51b2-41f5-8977-d833afa0cdb5">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6CFD0A3-B6B9-47DB-98F4-C89C3260BB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eec781b-51b2-41f5-8977-d833afa0cdb5"/>
    <ds:schemaRef ds:uri="30d79745-92fc-4b4e-a213-f975f2a6d94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E7D1851-6634-4470-BBD2-C3E32DC0A038}">
  <ds:schemaRefs>
    <ds:schemaRef ds:uri="http://schemas.openxmlformats.org/officeDocument/2006/bibliography"/>
  </ds:schemaRefs>
</ds:datastoreItem>
</file>

<file path=customXml/itemProps4.xml><?xml version="1.0" encoding="utf-8"?>
<ds:datastoreItem xmlns:ds="http://schemas.openxmlformats.org/officeDocument/2006/customXml" ds:itemID="{9DA4D916-67CF-4FD3-8961-212603281293}">
  <ds:schemaRefs>
    <ds:schemaRef ds:uri="http://schemas.microsoft.com/sharepoint/v3/contenttype/forms"/>
  </ds:schemaRefs>
</ds:datastoreItem>
</file>

<file path=customXml/itemProps5.xml><?xml version="1.0" encoding="utf-8"?>
<ds:datastoreItem xmlns:ds="http://schemas.openxmlformats.org/officeDocument/2006/customXml" ds:itemID="{51535BB0-DC53-48EC-828C-DC21853A3766}">
  <ds:schemaRefs>
    <ds:schemaRef ds:uri="http://schemas.microsoft.com/office/2006/metadata/properties"/>
    <ds:schemaRef ds:uri="http://schemas.microsoft.com/office/infopath/2007/PartnerControls"/>
    <ds:schemaRef ds:uri="30d79745-92fc-4b4e-a213-f975f2a6d945"/>
    <ds:schemaRef ds:uri="deec781b-51b2-41f5-8977-d833afa0cdb5"/>
  </ds:schemaRefs>
</ds:datastoreItem>
</file>

<file path=docMetadata/LabelInfo.xml><?xml version="1.0" encoding="utf-8"?>
<clbl:labelList xmlns:clbl="http://schemas.microsoft.com/office/2020/mipLabelMetadata">
  <clbl:label id="{3c0aec87-f983-418f-b3dc-d35db83fb5d2}" enabled="0" method="" siteId="{3c0aec87-f983-418f-b3dc-d35db83fb5d2}" removed="1"/>
</clbl:labelList>
</file>

<file path=docProps/app.xml><?xml version="1.0" encoding="utf-8"?>
<Properties xmlns="http://schemas.openxmlformats.org/officeDocument/2006/extended-properties" xmlns:vt="http://schemas.openxmlformats.org/officeDocument/2006/docPropsVTypes">
  <Template>Normal</Template>
  <TotalTime>1</TotalTime>
  <Pages>8</Pages>
  <Words>1413</Words>
  <Characters>8056</Characters>
  <Application>Microsoft Office Word</Application>
  <DocSecurity>4</DocSecurity>
  <Lines>67</Lines>
  <Paragraphs>18</Paragraphs>
  <ScaleCrop>false</ScaleCrop>
  <HeadingPairs>
    <vt:vector size="2" baseType="variant">
      <vt:variant>
        <vt:lpstr>Title</vt:lpstr>
      </vt:variant>
      <vt:variant>
        <vt:i4>1</vt:i4>
      </vt:variant>
    </vt:vector>
  </HeadingPairs>
  <TitlesOfParts>
    <vt:vector size="1" baseType="lpstr">
      <vt:lpstr>JD &amp; PS</vt:lpstr>
    </vt:vector>
  </TitlesOfParts>
  <Company>Tower Hamlets</Company>
  <LinksUpToDate>false</LinksUpToDate>
  <CharactersWithSpaces>9451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JD &amp; PS</dc:title>
  <dc:subject>
  </dc:subject>
  <dc:creator>Mike Pickin</dc:creator>
  <cp:keywords>
  </cp:keywords>
  <dc:description>
  </dc:description>
  <cp:lastModifiedBy>Denise Sage</cp:lastModifiedBy>
  <cp:revision>2</cp:revision>
  <dcterms:created xsi:type="dcterms:W3CDTF">2026-07-20T16:03:00Z</dcterms:created>
  <dcterms:modified xsi:type="dcterms:W3CDTF">2026-07-20T16:03:00Z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0x0101005D01BE090C39F147A791A9BD3E22C541</vt:lpwstr>
  </property>
  <property fmtid="{D5CDD505-2E9C-101B-9397-08002B2CF9AE}" pid="3" name="MediaServiceImageTags">
    <vt:lpwstr/>
  </property>
</Properties>
</file>